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313" r:id="rId5"/>
    <p:sldId id="2366" r:id="rId6"/>
    <p:sldId id="2353" r:id="rId7"/>
    <p:sldId id="2352" r:id="rId8"/>
    <p:sldId id="2355" r:id="rId9"/>
    <p:sldId id="2354" r:id="rId10"/>
    <p:sldId id="2359" r:id="rId11"/>
    <p:sldId id="2364" r:id="rId12"/>
    <p:sldId id="2365" r:id="rId13"/>
    <p:sldId id="2351" r:id="rId14"/>
    <p:sldId id="2368" r:id="rId15"/>
    <p:sldId id="2369" r:id="rId16"/>
    <p:sldId id="2367" r:id="rId17"/>
    <p:sldId id="2371" r:id="rId18"/>
    <p:sldId id="2356" r:id="rId19"/>
    <p:sldId id="2363" r:id="rId20"/>
    <p:sldId id="2329" r:id="rId21"/>
    <p:sldId id="2330" r:id="rId22"/>
    <p:sldId id="2332" r:id="rId23"/>
    <p:sldId id="2317" r:id="rId24"/>
    <p:sldId id="2318" r:id="rId25"/>
    <p:sldId id="2319" r:id="rId26"/>
    <p:sldId id="2320" r:id="rId27"/>
    <p:sldId id="2321" r:id="rId28"/>
    <p:sldId id="2322" r:id="rId29"/>
    <p:sldId id="2323" r:id="rId30"/>
    <p:sldId id="2370" r:id="rId31"/>
    <p:sldId id="230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 userDrawn="1">
          <p15:clr>
            <a:srgbClr val="A4A3A4"/>
          </p15:clr>
        </p15:guide>
        <p15:guide id="2" pos="36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D68"/>
    <a:srgbClr val="142D64"/>
    <a:srgbClr val="DCDCDC"/>
    <a:srgbClr val="F25A00"/>
    <a:srgbClr val="F57F00"/>
    <a:srgbClr val="D80000"/>
    <a:srgbClr val="F58C00"/>
    <a:srgbClr val="F5B414"/>
    <a:srgbClr val="58877D"/>
    <a:srgbClr val="003F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373125-A3AE-4D48-90E0-6CD21F23519D}" v="36" dt="2025-11-24T13:04:29.9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9" autoAdjust="0"/>
    <p:restoredTop sz="92565" autoAdjust="0"/>
  </p:normalViewPr>
  <p:slideViewPr>
    <p:cSldViewPr snapToGrid="0">
      <p:cViewPr varScale="1">
        <p:scale>
          <a:sx n="102" d="100"/>
          <a:sy n="102" d="100"/>
        </p:scale>
        <p:origin x="1278" y="114"/>
      </p:cViewPr>
      <p:guideLst>
        <p:guide orient="horz" pos="2750"/>
        <p:guide pos="36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454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23799-C7CB-434D-9F19-42D1AA717159}" type="doc">
      <dgm:prSet loTypeId="urn:microsoft.com/office/officeart/2005/8/layout/radial5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F22991-2574-414C-8906-DFA04CBD1DF2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lt-LT" dirty="0"/>
            <a:t>Valstybės pagalba</a:t>
          </a:r>
          <a:endParaRPr lang="en-US" dirty="0"/>
        </a:p>
      </dgm:t>
    </dgm:pt>
    <dgm:pt modelId="{AB2CFEF4-10D8-4BC5-9E6E-BE7941D9EE85}" type="parTrans" cxnId="{96090DCB-BCEB-40E4-8176-9B144A4B6E23}">
      <dgm:prSet/>
      <dgm:spPr/>
      <dgm:t>
        <a:bodyPr/>
        <a:lstStyle/>
        <a:p>
          <a:endParaRPr lang="en-US"/>
        </a:p>
      </dgm:t>
    </dgm:pt>
    <dgm:pt modelId="{0E1D3E6C-B544-4BB8-A4D9-8A16802B2F83}" type="sibTrans" cxnId="{96090DCB-BCEB-40E4-8176-9B144A4B6E23}">
      <dgm:prSet/>
      <dgm:spPr/>
      <dgm:t>
        <a:bodyPr/>
        <a:lstStyle/>
        <a:p>
          <a:endParaRPr lang="en-US"/>
        </a:p>
      </dgm:t>
    </dgm:pt>
    <dgm:pt modelId="{84487C89-2EA1-4533-8CA5-AB47AC94303D}">
      <dgm:prSet phldrT="[Text]"/>
      <dgm:spPr>
        <a:solidFill>
          <a:srgbClr val="00B050"/>
        </a:solidFill>
      </dgm:spPr>
      <dgm:t>
        <a:bodyPr/>
        <a:lstStyle/>
        <a:p>
          <a:r>
            <a:rPr lang="lt-LT" dirty="0"/>
            <a:t>Valstybės ištekliai</a:t>
          </a:r>
          <a:endParaRPr lang="en-US" dirty="0"/>
        </a:p>
      </dgm:t>
    </dgm:pt>
    <dgm:pt modelId="{B8E4C17C-E1FB-40BE-A312-4D69EF0918DD}" type="parTrans" cxnId="{8B2CB169-FF4B-4F64-93A7-63ACEB4674F1}">
      <dgm:prSet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31227097-47A7-4282-9807-3EDBE3CFA853}" type="sibTrans" cxnId="{8B2CB169-FF4B-4F64-93A7-63ACEB4674F1}">
      <dgm:prSet/>
      <dgm:spPr/>
      <dgm:t>
        <a:bodyPr/>
        <a:lstStyle/>
        <a:p>
          <a:endParaRPr lang="en-US"/>
        </a:p>
      </dgm:t>
    </dgm:pt>
    <dgm:pt modelId="{FB422992-39C1-4AEB-A960-5343A87679C8}">
      <dgm:prSet phldrT="[Text]"/>
      <dgm:spPr>
        <a:solidFill>
          <a:srgbClr val="FFFF00"/>
        </a:solidFill>
        <a:ln w="57150"/>
      </dgm:spPr>
      <dgm:t>
        <a:bodyPr/>
        <a:lstStyle/>
        <a:p>
          <a:r>
            <a:rPr lang="lt-LT" noProof="0" dirty="0"/>
            <a:t>Ekonominė veikla</a:t>
          </a:r>
          <a:endParaRPr lang="en-US" noProof="0" dirty="0"/>
        </a:p>
      </dgm:t>
    </dgm:pt>
    <dgm:pt modelId="{44E8A934-26C1-4DAF-A4B3-A9571D7D3FA3}" type="parTrans" cxnId="{4F7506B6-7B5C-457F-9497-211188B415D4}">
      <dgm:prSet/>
      <dgm:spPr>
        <a:solidFill>
          <a:srgbClr val="FFFF00"/>
        </a:solidFill>
        <a:ln>
          <a:solidFill>
            <a:srgbClr val="142D64"/>
          </a:solidFill>
        </a:ln>
      </dgm:spPr>
      <dgm:t>
        <a:bodyPr/>
        <a:lstStyle/>
        <a:p>
          <a:endParaRPr lang="en-US" dirty="0"/>
        </a:p>
      </dgm:t>
    </dgm:pt>
    <dgm:pt modelId="{FF51665E-7CB4-4ED4-90E5-22B8726E40DC}" type="sibTrans" cxnId="{4F7506B6-7B5C-457F-9497-211188B415D4}">
      <dgm:prSet/>
      <dgm:spPr/>
      <dgm:t>
        <a:bodyPr/>
        <a:lstStyle/>
        <a:p>
          <a:endParaRPr lang="en-US"/>
        </a:p>
      </dgm:t>
    </dgm:pt>
    <dgm:pt modelId="{E4E2BE11-9072-42D6-B5D3-7301D972A9A8}">
      <dgm:prSet phldrT="[Text]"/>
      <dgm:spPr>
        <a:solidFill>
          <a:srgbClr val="00B050"/>
        </a:solidFill>
      </dgm:spPr>
      <dgm:t>
        <a:bodyPr/>
        <a:lstStyle/>
        <a:p>
          <a:r>
            <a:rPr lang="lt-LT" dirty="0"/>
            <a:t>Pranašumas</a:t>
          </a:r>
          <a:endParaRPr lang="en-US" dirty="0"/>
        </a:p>
      </dgm:t>
    </dgm:pt>
    <dgm:pt modelId="{85F7DA7F-9259-4972-B9DD-2C3A46BBBC5F}" type="parTrans" cxnId="{6ED80392-92E1-45F2-B5FA-51D1A3CD61A9}">
      <dgm:prSet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71C48850-1F23-4F18-897E-E1BB20C05B85}" type="sibTrans" cxnId="{6ED80392-92E1-45F2-B5FA-51D1A3CD61A9}">
      <dgm:prSet/>
      <dgm:spPr/>
      <dgm:t>
        <a:bodyPr/>
        <a:lstStyle/>
        <a:p>
          <a:endParaRPr lang="en-US"/>
        </a:p>
      </dgm:t>
    </dgm:pt>
    <dgm:pt modelId="{CB8B3037-954C-49A6-ABA2-B5CBB43C2C18}">
      <dgm:prSet/>
      <dgm:spPr>
        <a:solidFill>
          <a:srgbClr val="00B050"/>
        </a:solidFill>
      </dgm:spPr>
      <dgm:t>
        <a:bodyPr/>
        <a:lstStyle/>
        <a:p>
          <a:r>
            <a:rPr lang="lt-LT" dirty="0"/>
            <a:t>Poveikis prekybai ir konkurencijai</a:t>
          </a:r>
          <a:endParaRPr lang="en-US" dirty="0"/>
        </a:p>
      </dgm:t>
    </dgm:pt>
    <dgm:pt modelId="{9D20D973-FF58-4C44-B07A-8ACED411EE14}" type="parTrans" cxnId="{FA4BF54E-1DE8-4B2D-B46B-6B23E092C8F1}">
      <dgm:prSet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D2D692F0-8ADA-4972-BFB6-F89897CC7173}" type="sibTrans" cxnId="{FA4BF54E-1DE8-4B2D-B46B-6B23E092C8F1}">
      <dgm:prSet/>
      <dgm:spPr/>
      <dgm:t>
        <a:bodyPr/>
        <a:lstStyle/>
        <a:p>
          <a:endParaRPr lang="en-US"/>
        </a:p>
      </dgm:t>
    </dgm:pt>
    <dgm:pt modelId="{DEF83B59-0D96-4122-9557-90B90BEF9424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Sele</a:t>
          </a:r>
          <a:r>
            <a:rPr lang="lt-LT" dirty="0"/>
            <a:t>ktyvumas</a:t>
          </a:r>
          <a:endParaRPr lang="en-US" dirty="0"/>
        </a:p>
      </dgm:t>
    </dgm:pt>
    <dgm:pt modelId="{3588E387-2F6D-43B7-B58C-7FB5F493AC5C}" type="parTrans" cxnId="{8CF3AB24-FC00-4226-9F35-46981077E9CA}">
      <dgm:prSet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694BABAB-50E8-4FF5-B973-0D5274177EFA}" type="sibTrans" cxnId="{8CF3AB24-FC00-4226-9F35-46981077E9CA}">
      <dgm:prSet/>
      <dgm:spPr/>
      <dgm:t>
        <a:bodyPr/>
        <a:lstStyle/>
        <a:p>
          <a:endParaRPr lang="en-US"/>
        </a:p>
      </dgm:t>
    </dgm:pt>
    <dgm:pt modelId="{8E38EBDA-35E8-47E4-AF53-FD3696457E67}" type="pres">
      <dgm:prSet presAssocID="{DF423799-C7CB-434D-9F19-42D1AA71715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AF02ADE-7170-4A46-9AC3-4A9E0E6D100E}" type="pres">
      <dgm:prSet presAssocID="{60F22991-2574-414C-8906-DFA04CBD1DF2}" presName="centerShape" presStyleLbl="node0" presStyleIdx="0" presStyleCnt="1" custScaleX="156798" custScaleY="145540" custLinFactNeighborX="-3342" custLinFactNeighborY="2342"/>
      <dgm:spPr/>
    </dgm:pt>
    <dgm:pt modelId="{70B729FA-5DC6-4021-8752-6615FD4AD8CB}" type="pres">
      <dgm:prSet presAssocID="{B8E4C17C-E1FB-40BE-A312-4D69EF0918DD}" presName="parTrans" presStyleLbl="sibTrans2D1" presStyleIdx="0" presStyleCnt="5"/>
      <dgm:spPr/>
    </dgm:pt>
    <dgm:pt modelId="{B8826453-31DE-4F1F-B5C0-29D58A65E280}" type="pres">
      <dgm:prSet presAssocID="{B8E4C17C-E1FB-40BE-A312-4D69EF0918DD}" presName="connectorText" presStyleLbl="sibTrans2D1" presStyleIdx="0" presStyleCnt="5"/>
      <dgm:spPr/>
    </dgm:pt>
    <dgm:pt modelId="{8D6D16A9-43EB-4312-BA8B-CE53009EA351}" type="pres">
      <dgm:prSet presAssocID="{84487C89-2EA1-4533-8CA5-AB47AC94303D}" presName="node" presStyleLbl="node1" presStyleIdx="0" presStyleCnt="5" custScaleX="174628" custScaleY="81718" custRadScaleRad="99814" custRadScaleInc="-11962">
        <dgm:presLayoutVars>
          <dgm:bulletEnabled val="1"/>
        </dgm:presLayoutVars>
      </dgm:prSet>
      <dgm:spPr/>
    </dgm:pt>
    <dgm:pt modelId="{BDE1A6D4-C0A1-48E6-A7AF-19C371FAE501}" type="pres">
      <dgm:prSet presAssocID="{44E8A934-26C1-4DAF-A4B3-A9571D7D3FA3}" presName="parTrans" presStyleLbl="sibTrans2D1" presStyleIdx="1" presStyleCnt="5" custScaleX="79841" custScaleY="90504" custLinFactNeighborX="-10914" custLinFactNeighborY="3460"/>
      <dgm:spPr/>
    </dgm:pt>
    <dgm:pt modelId="{A9E95AB4-2BEE-4B55-8B7A-169D89BD0C8D}" type="pres">
      <dgm:prSet presAssocID="{44E8A934-26C1-4DAF-A4B3-A9571D7D3FA3}" presName="connectorText" presStyleLbl="sibTrans2D1" presStyleIdx="1" presStyleCnt="5"/>
      <dgm:spPr/>
    </dgm:pt>
    <dgm:pt modelId="{EE6921DA-11C2-48F6-BD47-3C11445E1DF3}" type="pres">
      <dgm:prSet presAssocID="{FB422992-39C1-4AEB-A960-5343A87679C8}" presName="node" presStyleLbl="node1" presStyleIdx="1" presStyleCnt="5" custScaleX="161930" custScaleY="105928" custRadScaleRad="146730" custRadScaleInc="15718">
        <dgm:presLayoutVars>
          <dgm:bulletEnabled val="1"/>
        </dgm:presLayoutVars>
      </dgm:prSet>
      <dgm:spPr/>
    </dgm:pt>
    <dgm:pt modelId="{597154EF-5DE8-48EA-B812-B685C357649D}" type="pres">
      <dgm:prSet presAssocID="{85F7DA7F-9259-4972-B9DD-2C3A46BBBC5F}" presName="parTrans" presStyleLbl="sibTrans2D1" presStyleIdx="2" presStyleCnt="5" custScaleX="85057" custScaleY="93357"/>
      <dgm:spPr/>
    </dgm:pt>
    <dgm:pt modelId="{4A5054CD-0C87-47C5-8502-B8969DE60583}" type="pres">
      <dgm:prSet presAssocID="{85F7DA7F-9259-4972-B9DD-2C3A46BBBC5F}" presName="connectorText" presStyleLbl="sibTrans2D1" presStyleIdx="2" presStyleCnt="5"/>
      <dgm:spPr/>
    </dgm:pt>
    <dgm:pt modelId="{901C5151-B41D-4CC8-BDD7-2183A1440B82}" type="pres">
      <dgm:prSet presAssocID="{E4E2BE11-9072-42D6-B5D3-7301D972A9A8}" presName="node" presStyleLbl="node1" presStyleIdx="2" presStyleCnt="5" custScaleX="168039" custScaleY="115521" custRadScaleRad="147952" custRadScaleInc="-61245">
        <dgm:presLayoutVars>
          <dgm:bulletEnabled val="1"/>
        </dgm:presLayoutVars>
      </dgm:prSet>
      <dgm:spPr/>
    </dgm:pt>
    <dgm:pt modelId="{888CE231-0915-4C27-959A-ED25EB1DDD8C}" type="pres">
      <dgm:prSet presAssocID="{3588E387-2F6D-43B7-B58C-7FB5F493AC5C}" presName="parTrans" presStyleLbl="sibTrans2D1" presStyleIdx="3" presStyleCnt="5" custScaleY="89240" custLinFactNeighborX="13236" custLinFactNeighborY="14758"/>
      <dgm:spPr/>
    </dgm:pt>
    <dgm:pt modelId="{F48670E0-9CB0-48F3-B9DB-A79A96690C38}" type="pres">
      <dgm:prSet presAssocID="{3588E387-2F6D-43B7-B58C-7FB5F493AC5C}" presName="connectorText" presStyleLbl="sibTrans2D1" presStyleIdx="3" presStyleCnt="5"/>
      <dgm:spPr/>
    </dgm:pt>
    <dgm:pt modelId="{7B291BC9-19CC-4A2A-AA0C-0D9280F8CF99}" type="pres">
      <dgm:prSet presAssocID="{DEF83B59-0D96-4122-9557-90B90BEF9424}" presName="node" presStyleLbl="node1" presStyleIdx="3" presStyleCnt="5" custScaleX="159892" custScaleY="108008" custRadScaleRad="151691" custRadScaleInc="61260">
        <dgm:presLayoutVars>
          <dgm:bulletEnabled val="1"/>
        </dgm:presLayoutVars>
      </dgm:prSet>
      <dgm:spPr/>
    </dgm:pt>
    <dgm:pt modelId="{0DFF0D70-6EA1-45F6-96D9-39092F3A7B76}" type="pres">
      <dgm:prSet presAssocID="{9D20D973-FF58-4C44-B07A-8ACED411EE14}" presName="parTrans" presStyleLbl="sibTrans2D1" presStyleIdx="4" presStyleCnt="5"/>
      <dgm:spPr/>
    </dgm:pt>
    <dgm:pt modelId="{A998576F-8430-46A4-9ED1-903F406619DE}" type="pres">
      <dgm:prSet presAssocID="{9D20D973-FF58-4C44-B07A-8ACED411EE14}" presName="connectorText" presStyleLbl="sibTrans2D1" presStyleIdx="4" presStyleCnt="5"/>
      <dgm:spPr/>
    </dgm:pt>
    <dgm:pt modelId="{4E173EEE-35BE-4374-8471-2681EE750327}" type="pres">
      <dgm:prSet presAssocID="{CB8B3037-954C-49A6-ABA2-B5CBB43C2C18}" presName="node" presStyleLbl="node1" presStyleIdx="4" presStyleCnt="5" custScaleX="159695" custScaleY="112283" custRadScaleRad="147225" custRadScaleInc="-8668">
        <dgm:presLayoutVars>
          <dgm:bulletEnabled val="1"/>
        </dgm:presLayoutVars>
      </dgm:prSet>
      <dgm:spPr/>
    </dgm:pt>
  </dgm:ptLst>
  <dgm:cxnLst>
    <dgm:cxn modelId="{E831D901-1A8D-4475-960B-3F0402EAAB1E}" type="presOf" srcId="{84487C89-2EA1-4533-8CA5-AB47AC94303D}" destId="{8D6D16A9-43EB-4312-BA8B-CE53009EA351}" srcOrd="0" destOrd="0" presId="urn:microsoft.com/office/officeart/2005/8/layout/radial5"/>
    <dgm:cxn modelId="{89E95902-FFDE-4094-A9DA-3C9000607CAE}" type="presOf" srcId="{9D20D973-FF58-4C44-B07A-8ACED411EE14}" destId="{0DFF0D70-6EA1-45F6-96D9-39092F3A7B76}" srcOrd="0" destOrd="0" presId="urn:microsoft.com/office/officeart/2005/8/layout/radial5"/>
    <dgm:cxn modelId="{378D2A09-D0B9-40FB-9053-9044166833F9}" type="presOf" srcId="{9D20D973-FF58-4C44-B07A-8ACED411EE14}" destId="{A998576F-8430-46A4-9ED1-903F406619DE}" srcOrd="1" destOrd="0" presId="urn:microsoft.com/office/officeart/2005/8/layout/radial5"/>
    <dgm:cxn modelId="{FD95C811-8507-40DB-9DA1-8B082C46C541}" type="presOf" srcId="{3588E387-2F6D-43B7-B58C-7FB5F493AC5C}" destId="{F48670E0-9CB0-48F3-B9DB-A79A96690C38}" srcOrd="1" destOrd="0" presId="urn:microsoft.com/office/officeart/2005/8/layout/radial5"/>
    <dgm:cxn modelId="{9718811B-2D27-4464-B9D0-38562E7BB713}" type="presOf" srcId="{85F7DA7F-9259-4972-B9DD-2C3A46BBBC5F}" destId="{4A5054CD-0C87-47C5-8502-B8969DE60583}" srcOrd="1" destOrd="0" presId="urn:microsoft.com/office/officeart/2005/8/layout/radial5"/>
    <dgm:cxn modelId="{103A871E-F14C-45BE-B577-4753F4F65C6F}" type="presOf" srcId="{85F7DA7F-9259-4972-B9DD-2C3A46BBBC5F}" destId="{597154EF-5DE8-48EA-B812-B685C357649D}" srcOrd="0" destOrd="0" presId="urn:microsoft.com/office/officeart/2005/8/layout/radial5"/>
    <dgm:cxn modelId="{9F1F2A23-7B24-4FEC-9FCF-D5DF4C4C44A4}" type="presOf" srcId="{44E8A934-26C1-4DAF-A4B3-A9571D7D3FA3}" destId="{A9E95AB4-2BEE-4B55-8B7A-169D89BD0C8D}" srcOrd="1" destOrd="0" presId="urn:microsoft.com/office/officeart/2005/8/layout/radial5"/>
    <dgm:cxn modelId="{8CF3AB24-FC00-4226-9F35-46981077E9CA}" srcId="{60F22991-2574-414C-8906-DFA04CBD1DF2}" destId="{DEF83B59-0D96-4122-9557-90B90BEF9424}" srcOrd="3" destOrd="0" parTransId="{3588E387-2F6D-43B7-B58C-7FB5F493AC5C}" sibTransId="{694BABAB-50E8-4FF5-B973-0D5274177EFA}"/>
    <dgm:cxn modelId="{647AE32C-4CAE-48CA-B317-DC96B3074CBD}" type="presOf" srcId="{44E8A934-26C1-4DAF-A4B3-A9571D7D3FA3}" destId="{BDE1A6D4-C0A1-48E6-A7AF-19C371FAE501}" srcOrd="0" destOrd="0" presId="urn:microsoft.com/office/officeart/2005/8/layout/radial5"/>
    <dgm:cxn modelId="{72845539-A706-4C0A-891C-57FBEA82DF30}" type="presOf" srcId="{3588E387-2F6D-43B7-B58C-7FB5F493AC5C}" destId="{888CE231-0915-4C27-959A-ED25EB1DDD8C}" srcOrd="0" destOrd="0" presId="urn:microsoft.com/office/officeart/2005/8/layout/radial5"/>
    <dgm:cxn modelId="{A72D7B45-6892-498E-BAFE-FDF5E7FCC5C0}" type="presOf" srcId="{E4E2BE11-9072-42D6-B5D3-7301D972A9A8}" destId="{901C5151-B41D-4CC8-BDD7-2183A1440B82}" srcOrd="0" destOrd="0" presId="urn:microsoft.com/office/officeart/2005/8/layout/radial5"/>
    <dgm:cxn modelId="{7A0F1246-3534-4FE9-9C18-034DF9F35077}" type="presOf" srcId="{60F22991-2574-414C-8906-DFA04CBD1DF2}" destId="{2AF02ADE-7170-4A46-9AC3-4A9E0E6D100E}" srcOrd="0" destOrd="0" presId="urn:microsoft.com/office/officeart/2005/8/layout/radial5"/>
    <dgm:cxn modelId="{52868C68-DE90-436E-A598-A532C61021B5}" type="presOf" srcId="{DF423799-C7CB-434D-9F19-42D1AA717159}" destId="{8E38EBDA-35E8-47E4-AF53-FD3696457E67}" srcOrd="0" destOrd="0" presId="urn:microsoft.com/office/officeart/2005/8/layout/radial5"/>
    <dgm:cxn modelId="{9F985F49-8FF6-43BF-815B-33B012E84410}" type="presOf" srcId="{DEF83B59-0D96-4122-9557-90B90BEF9424}" destId="{7B291BC9-19CC-4A2A-AA0C-0D9280F8CF99}" srcOrd="0" destOrd="0" presId="urn:microsoft.com/office/officeart/2005/8/layout/radial5"/>
    <dgm:cxn modelId="{8B2CB169-FF4B-4F64-93A7-63ACEB4674F1}" srcId="{60F22991-2574-414C-8906-DFA04CBD1DF2}" destId="{84487C89-2EA1-4533-8CA5-AB47AC94303D}" srcOrd="0" destOrd="0" parTransId="{B8E4C17C-E1FB-40BE-A312-4D69EF0918DD}" sibTransId="{31227097-47A7-4282-9807-3EDBE3CFA853}"/>
    <dgm:cxn modelId="{FA4BF54E-1DE8-4B2D-B46B-6B23E092C8F1}" srcId="{60F22991-2574-414C-8906-DFA04CBD1DF2}" destId="{CB8B3037-954C-49A6-ABA2-B5CBB43C2C18}" srcOrd="4" destOrd="0" parTransId="{9D20D973-FF58-4C44-B07A-8ACED411EE14}" sibTransId="{D2D692F0-8ADA-4972-BFB6-F89897CC7173}"/>
    <dgm:cxn modelId="{E0DCC158-63DD-4517-8DEF-9F833BDF11A5}" type="presOf" srcId="{B8E4C17C-E1FB-40BE-A312-4D69EF0918DD}" destId="{B8826453-31DE-4F1F-B5C0-29D58A65E280}" srcOrd="1" destOrd="0" presId="urn:microsoft.com/office/officeart/2005/8/layout/radial5"/>
    <dgm:cxn modelId="{6ED80392-92E1-45F2-B5FA-51D1A3CD61A9}" srcId="{60F22991-2574-414C-8906-DFA04CBD1DF2}" destId="{E4E2BE11-9072-42D6-B5D3-7301D972A9A8}" srcOrd="2" destOrd="0" parTransId="{85F7DA7F-9259-4972-B9DD-2C3A46BBBC5F}" sibTransId="{71C48850-1F23-4F18-897E-E1BB20C05B85}"/>
    <dgm:cxn modelId="{818A2292-C011-406D-9D20-39DC080EF369}" type="presOf" srcId="{FB422992-39C1-4AEB-A960-5343A87679C8}" destId="{EE6921DA-11C2-48F6-BD47-3C11445E1DF3}" srcOrd="0" destOrd="0" presId="urn:microsoft.com/office/officeart/2005/8/layout/radial5"/>
    <dgm:cxn modelId="{4829F5B3-FE4A-4EE7-91E9-29440544E03A}" type="presOf" srcId="{B8E4C17C-E1FB-40BE-A312-4D69EF0918DD}" destId="{70B729FA-5DC6-4021-8752-6615FD4AD8CB}" srcOrd="0" destOrd="0" presId="urn:microsoft.com/office/officeart/2005/8/layout/radial5"/>
    <dgm:cxn modelId="{4F7506B6-7B5C-457F-9497-211188B415D4}" srcId="{60F22991-2574-414C-8906-DFA04CBD1DF2}" destId="{FB422992-39C1-4AEB-A960-5343A87679C8}" srcOrd="1" destOrd="0" parTransId="{44E8A934-26C1-4DAF-A4B3-A9571D7D3FA3}" sibTransId="{FF51665E-7CB4-4ED4-90E5-22B8726E40DC}"/>
    <dgm:cxn modelId="{6660BDC2-2865-4AB2-957C-0E843218CE68}" type="presOf" srcId="{CB8B3037-954C-49A6-ABA2-B5CBB43C2C18}" destId="{4E173EEE-35BE-4374-8471-2681EE750327}" srcOrd="0" destOrd="0" presId="urn:microsoft.com/office/officeart/2005/8/layout/radial5"/>
    <dgm:cxn modelId="{96090DCB-BCEB-40E4-8176-9B144A4B6E23}" srcId="{DF423799-C7CB-434D-9F19-42D1AA717159}" destId="{60F22991-2574-414C-8906-DFA04CBD1DF2}" srcOrd="0" destOrd="0" parTransId="{AB2CFEF4-10D8-4BC5-9E6E-BE7941D9EE85}" sibTransId="{0E1D3E6C-B544-4BB8-A4D9-8A16802B2F83}"/>
    <dgm:cxn modelId="{7EA76559-7493-4BF4-997C-A6F7E60E8D0B}" type="presParOf" srcId="{8E38EBDA-35E8-47E4-AF53-FD3696457E67}" destId="{2AF02ADE-7170-4A46-9AC3-4A9E0E6D100E}" srcOrd="0" destOrd="0" presId="urn:microsoft.com/office/officeart/2005/8/layout/radial5"/>
    <dgm:cxn modelId="{C7C377EB-3A50-4408-8A27-B6A3E01267B6}" type="presParOf" srcId="{8E38EBDA-35E8-47E4-AF53-FD3696457E67}" destId="{70B729FA-5DC6-4021-8752-6615FD4AD8CB}" srcOrd="1" destOrd="0" presId="urn:microsoft.com/office/officeart/2005/8/layout/radial5"/>
    <dgm:cxn modelId="{5C2E72A1-1F32-498C-9FAE-E9A40228E2C9}" type="presParOf" srcId="{70B729FA-5DC6-4021-8752-6615FD4AD8CB}" destId="{B8826453-31DE-4F1F-B5C0-29D58A65E280}" srcOrd="0" destOrd="0" presId="urn:microsoft.com/office/officeart/2005/8/layout/radial5"/>
    <dgm:cxn modelId="{F20087F1-B18E-43E8-8A01-9782756431BC}" type="presParOf" srcId="{8E38EBDA-35E8-47E4-AF53-FD3696457E67}" destId="{8D6D16A9-43EB-4312-BA8B-CE53009EA351}" srcOrd="2" destOrd="0" presId="urn:microsoft.com/office/officeart/2005/8/layout/radial5"/>
    <dgm:cxn modelId="{62E2C7A8-5C37-4F03-A63B-410B8D2FD158}" type="presParOf" srcId="{8E38EBDA-35E8-47E4-AF53-FD3696457E67}" destId="{BDE1A6D4-C0A1-48E6-A7AF-19C371FAE501}" srcOrd="3" destOrd="0" presId="urn:microsoft.com/office/officeart/2005/8/layout/radial5"/>
    <dgm:cxn modelId="{4D6B384C-DCB0-463F-BC69-87C3272DCAA4}" type="presParOf" srcId="{BDE1A6D4-C0A1-48E6-A7AF-19C371FAE501}" destId="{A9E95AB4-2BEE-4B55-8B7A-169D89BD0C8D}" srcOrd="0" destOrd="0" presId="urn:microsoft.com/office/officeart/2005/8/layout/radial5"/>
    <dgm:cxn modelId="{10D9EBDD-519D-447C-89C4-5E1150A60248}" type="presParOf" srcId="{8E38EBDA-35E8-47E4-AF53-FD3696457E67}" destId="{EE6921DA-11C2-48F6-BD47-3C11445E1DF3}" srcOrd="4" destOrd="0" presId="urn:microsoft.com/office/officeart/2005/8/layout/radial5"/>
    <dgm:cxn modelId="{A05D7314-9A1F-420A-A77F-F8F2B5663900}" type="presParOf" srcId="{8E38EBDA-35E8-47E4-AF53-FD3696457E67}" destId="{597154EF-5DE8-48EA-B812-B685C357649D}" srcOrd="5" destOrd="0" presId="urn:microsoft.com/office/officeart/2005/8/layout/radial5"/>
    <dgm:cxn modelId="{82C47A00-FFF0-42B4-A359-D0FE91A30ACE}" type="presParOf" srcId="{597154EF-5DE8-48EA-B812-B685C357649D}" destId="{4A5054CD-0C87-47C5-8502-B8969DE60583}" srcOrd="0" destOrd="0" presId="urn:microsoft.com/office/officeart/2005/8/layout/radial5"/>
    <dgm:cxn modelId="{56DE04B9-7AA4-4AC0-BB32-1A160E9B7898}" type="presParOf" srcId="{8E38EBDA-35E8-47E4-AF53-FD3696457E67}" destId="{901C5151-B41D-4CC8-BDD7-2183A1440B82}" srcOrd="6" destOrd="0" presId="urn:microsoft.com/office/officeart/2005/8/layout/radial5"/>
    <dgm:cxn modelId="{7DEC701F-47A4-4663-BE9C-D06D3154B209}" type="presParOf" srcId="{8E38EBDA-35E8-47E4-AF53-FD3696457E67}" destId="{888CE231-0915-4C27-959A-ED25EB1DDD8C}" srcOrd="7" destOrd="0" presId="urn:microsoft.com/office/officeart/2005/8/layout/radial5"/>
    <dgm:cxn modelId="{2CB70B36-CD0F-4235-8E97-101EF874BE19}" type="presParOf" srcId="{888CE231-0915-4C27-959A-ED25EB1DDD8C}" destId="{F48670E0-9CB0-48F3-B9DB-A79A96690C38}" srcOrd="0" destOrd="0" presId="urn:microsoft.com/office/officeart/2005/8/layout/radial5"/>
    <dgm:cxn modelId="{A7790421-4258-4C3C-902E-FB5CC03780D1}" type="presParOf" srcId="{8E38EBDA-35E8-47E4-AF53-FD3696457E67}" destId="{7B291BC9-19CC-4A2A-AA0C-0D9280F8CF99}" srcOrd="8" destOrd="0" presId="urn:microsoft.com/office/officeart/2005/8/layout/radial5"/>
    <dgm:cxn modelId="{800284D3-C2B9-4C0B-953C-F61920508605}" type="presParOf" srcId="{8E38EBDA-35E8-47E4-AF53-FD3696457E67}" destId="{0DFF0D70-6EA1-45F6-96D9-39092F3A7B76}" srcOrd="9" destOrd="0" presId="urn:microsoft.com/office/officeart/2005/8/layout/radial5"/>
    <dgm:cxn modelId="{6C27F28B-6193-413E-AABE-2F983DDC8022}" type="presParOf" srcId="{0DFF0D70-6EA1-45F6-96D9-39092F3A7B76}" destId="{A998576F-8430-46A4-9ED1-903F406619DE}" srcOrd="0" destOrd="0" presId="urn:microsoft.com/office/officeart/2005/8/layout/radial5"/>
    <dgm:cxn modelId="{6DA895A9-05D2-4D01-882B-857702C82BEE}" type="presParOf" srcId="{8E38EBDA-35E8-47E4-AF53-FD3696457E67}" destId="{4E173EEE-35BE-4374-8471-2681EE75032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02ADE-7170-4A46-9AC3-4A9E0E6D100E}">
      <dsp:nvSpPr>
        <dsp:cNvPr id="0" name=""/>
        <dsp:cNvSpPr/>
      </dsp:nvSpPr>
      <dsp:spPr>
        <a:xfrm>
          <a:off x="2875316" y="1594859"/>
          <a:ext cx="2162459" cy="2007196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500" kern="1200" dirty="0"/>
            <a:t>Valstybės pagalba</a:t>
          </a:r>
          <a:endParaRPr lang="en-US" sz="2500" kern="1200" dirty="0"/>
        </a:p>
      </dsp:txBody>
      <dsp:txXfrm>
        <a:off x="3192001" y="1888806"/>
        <a:ext cx="1529089" cy="1419302"/>
      </dsp:txXfrm>
    </dsp:sp>
    <dsp:sp modelId="{70B729FA-5DC6-4021-8752-6615FD4AD8CB}">
      <dsp:nvSpPr>
        <dsp:cNvPr id="0" name=""/>
        <dsp:cNvSpPr/>
      </dsp:nvSpPr>
      <dsp:spPr>
        <a:xfrm rot="16173251">
          <a:off x="3828535" y="1143535"/>
          <a:ext cx="237028" cy="468906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 rot="10800000">
        <a:off x="3864366" y="1272869"/>
        <a:ext cx="165920" cy="281344"/>
      </dsp:txXfrm>
    </dsp:sp>
    <dsp:sp modelId="{8D6D16A9-43EB-4312-BA8B-CE53009EA351}">
      <dsp:nvSpPr>
        <dsp:cNvPr id="0" name=""/>
        <dsp:cNvSpPr/>
      </dsp:nvSpPr>
      <dsp:spPr>
        <a:xfrm>
          <a:off x="2736692" y="20676"/>
          <a:ext cx="2408359" cy="1127003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Valstybės ištekliai</a:t>
          </a:r>
          <a:endParaRPr lang="en-US" sz="1900" kern="1200" dirty="0"/>
        </a:p>
      </dsp:txBody>
      <dsp:txXfrm>
        <a:off x="3089388" y="185722"/>
        <a:ext cx="1702967" cy="796911"/>
      </dsp:txXfrm>
    </dsp:sp>
    <dsp:sp modelId="{BDE1A6D4-C0A1-48E6-A7AF-19C371FAE501}">
      <dsp:nvSpPr>
        <dsp:cNvPr id="0" name=""/>
        <dsp:cNvSpPr/>
      </dsp:nvSpPr>
      <dsp:spPr>
        <a:xfrm rot="20789384">
          <a:off x="5170590" y="2057218"/>
          <a:ext cx="350226" cy="424379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rgbClr val="142D6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5172044" y="2154367"/>
        <a:ext cx="245158" cy="254627"/>
      </dsp:txXfrm>
    </dsp:sp>
    <dsp:sp modelId="{EE6921DA-11C2-48F6-BD47-3C11445E1DF3}">
      <dsp:nvSpPr>
        <dsp:cNvPr id="0" name=""/>
        <dsp:cNvSpPr/>
      </dsp:nvSpPr>
      <dsp:spPr>
        <a:xfrm>
          <a:off x="5739559" y="1171321"/>
          <a:ext cx="2233237" cy="1460892"/>
        </a:xfrm>
        <a:prstGeom prst="ellipse">
          <a:avLst/>
        </a:prstGeom>
        <a:solidFill>
          <a:srgbClr val="FFFF00"/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noProof="0" dirty="0"/>
            <a:t>Ekonominė veikla</a:t>
          </a:r>
          <a:endParaRPr lang="en-US" sz="1900" kern="1200" noProof="0" dirty="0"/>
        </a:p>
      </dsp:txBody>
      <dsp:txXfrm>
        <a:off x="6066609" y="1385264"/>
        <a:ext cx="1579137" cy="1033006"/>
      </dsp:txXfrm>
    </dsp:sp>
    <dsp:sp modelId="{597154EF-5DE8-48EA-B812-B685C357649D}">
      <dsp:nvSpPr>
        <dsp:cNvPr id="0" name=""/>
        <dsp:cNvSpPr/>
      </dsp:nvSpPr>
      <dsp:spPr>
        <a:xfrm rot="1746400">
          <a:off x="5049002" y="3092337"/>
          <a:ext cx="375532" cy="437757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5056116" y="3152487"/>
        <a:ext cx="262872" cy="262655"/>
      </dsp:txXfrm>
    </dsp:sp>
    <dsp:sp modelId="{901C5151-B41D-4CC8-BDD7-2183A1440B82}">
      <dsp:nvSpPr>
        <dsp:cNvPr id="0" name=""/>
        <dsp:cNvSpPr/>
      </dsp:nvSpPr>
      <dsp:spPr>
        <a:xfrm>
          <a:off x="5353341" y="3224646"/>
          <a:ext cx="2317488" cy="1593193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Pranašumas</a:t>
          </a:r>
          <a:endParaRPr lang="en-US" sz="1900" kern="1200" dirty="0"/>
        </a:p>
      </dsp:txBody>
      <dsp:txXfrm>
        <a:off x="5692729" y="3457964"/>
        <a:ext cx="1638712" cy="1126557"/>
      </dsp:txXfrm>
    </dsp:sp>
    <dsp:sp modelId="{888CE231-0915-4C27-959A-ED25EB1DDD8C}">
      <dsp:nvSpPr>
        <dsp:cNvPr id="0" name=""/>
        <dsp:cNvSpPr/>
      </dsp:nvSpPr>
      <dsp:spPr>
        <a:xfrm rot="8893704">
          <a:off x="2595389" y="3209675"/>
          <a:ext cx="403069" cy="418452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 rot="10800000">
        <a:off x="2707250" y="3261530"/>
        <a:ext cx="282148" cy="251072"/>
      </dsp:txXfrm>
    </dsp:sp>
    <dsp:sp modelId="{7B291BC9-19CC-4A2A-AA0C-0D9280F8CF99}">
      <dsp:nvSpPr>
        <dsp:cNvPr id="0" name=""/>
        <dsp:cNvSpPr/>
      </dsp:nvSpPr>
      <dsp:spPr>
        <a:xfrm>
          <a:off x="495351" y="3314462"/>
          <a:ext cx="2205130" cy="1489578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Sele</a:t>
          </a:r>
          <a:r>
            <a:rPr lang="lt-LT" sz="1900" kern="1200" dirty="0"/>
            <a:t>ktyvumas</a:t>
          </a:r>
          <a:endParaRPr lang="en-US" sz="1900" kern="1200" dirty="0"/>
        </a:p>
      </dsp:txBody>
      <dsp:txXfrm>
        <a:off x="818285" y="3532606"/>
        <a:ext cx="1559262" cy="1053290"/>
      </dsp:txXfrm>
    </dsp:sp>
    <dsp:sp modelId="{0DFF0D70-6EA1-45F6-96D9-39092F3A7B76}">
      <dsp:nvSpPr>
        <dsp:cNvPr id="0" name=""/>
        <dsp:cNvSpPr/>
      </dsp:nvSpPr>
      <dsp:spPr>
        <a:xfrm rot="11843855">
          <a:off x="2481611" y="1953252"/>
          <a:ext cx="328058" cy="468906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 rot="10800000">
        <a:off x="2577777" y="2061746"/>
        <a:ext cx="229641" cy="281344"/>
      </dsp:txXfrm>
    </dsp:sp>
    <dsp:sp modelId="{4E173EEE-35BE-4374-8471-2681EE750327}">
      <dsp:nvSpPr>
        <dsp:cNvPr id="0" name=""/>
        <dsp:cNvSpPr/>
      </dsp:nvSpPr>
      <dsp:spPr>
        <a:xfrm>
          <a:off x="234395" y="1002956"/>
          <a:ext cx="2202413" cy="1548536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900" kern="1200" dirty="0"/>
            <a:t>Poveikis prekybai ir konkurencijai</a:t>
          </a:r>
          <a:endParaRPr lang="en-US" sz="1900" kern="1200" dirty="0"/>
        </a:p>
      </dsp:txBody>
      <dsp:txXfrm>
        <a:off x="556931" y="1229734"/>
        <a:ext cx="1557341" cy="1094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1F7527-3650-C24D-E976-8A89076950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56C5D4-A500-7C71-CCA4-03B02E4B4F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0A549-C9BB-844A-ADDE-915FC6E1F1C0}" type="datetimeFigureOut">
              <a:rPr lang="x-none" smtClean="0"/>
              <a:t>2025-11-24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AF4EE-64A8-4840-731F-36CFF5D069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AAAE7-E5AD-D3DD-CDBD-A7EC7F0522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E6581-40BA-F542-920D-41E09576ED7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80628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996BA-C3C3-44E5-BD07-78EFBD8E7999}" type="datetimeFigureOut">
              <a:rPr lang="et-EE" smtClean="0"/>
              <a:t>24.11.2025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D3BCF-75C2-4A69-B9AB-E90655DDB40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63362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688089EB-D21F-1AB2-0257-CAA675868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962" y="6281733"/>
            <a:ext cx="2928619" cy="365129"/>
          </a:xfrm>
          <a:prstGeom prst="rect">
            <a:avLst/>
          </a:prstGeom>
        </p:spPr>
        <p:txBody>
          <a:bodyPr/>
          <a:lstStyle>
            <a:lvl1pPr algn="l">
              <a:defRPr sz="800" spc="3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fld id="{2C9A1DEF-F8CC-264F-9A7B-89BAB9CBC5C2}" type="slidenum">
              <a:rPr lang="en-US" smtClean="0"/>
              <a:pPr/>
              <a:t>‹#›</a:t>
            </a:fld>
            <a:r>
              <a:rPr lang="en-US" dirty="0"/>
              <a:t> | </a:t>
            </a:r>
            <a:r>
              <a:rPr lang="en-US" dirty="0" err="1"/>
              <a:t>Centrinė</a:t>
            </a:r>
            <a:r>
              <a:rPr lang="en-US" dirty="0"/>
              <a:t> </a:t>
            </a:r>
            <a:r>
              <a:rPr lang="en-US" dirty="0" err="1"/>
              <a:t>projektų</a:t>
            </a:r>
            <a:r>
              <a:rPr lang="en-US" dirty="0"/>
              <a:t> </a:t>
            </a:r>
            <a:r>
              <a:rPr lang="en-US" dirty="0" err="1"/>
              <a:t>valdymo</a:t>
            </a:r>
            <a:r>
              <a:rPr lang="en-US" dirty="0"/>
              <a:t> </a:t>
            </a:r>
            <a:r>
              <a:rPr lang="en-US" dirty="0" err="1"/>
              <a:t>agentūra</a:t>
            </a:r>
            <a:endParaRPr lang="x-none" dirty="0"/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96322BF3-EB03-2EDA-1B79-8D7B09EB3C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709691" cy="70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18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agrindinis"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954D973F-A96E-AF06-6554-2DCAEF089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" y="0"/>
            <a:ext cx="1216884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56516C-543C-6E55-A0F9-D04DA19B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217795"/>
            <a:ext cx="6362242" cy="1951892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300" b="0">
                <a:solidFill>
                  <a:srgbClr val="092D68"/>
                </a:solidFill>
                <a:latin typeface="DM Serif Display" pitchFamily="2" charset="0"/>
              </a:defRPr>
            </a:lvl1pPr>
          </a:lstStyle>
          <a:p>
            <a:r>
              <a:rPr lang="lt-LT" dirty="0"/>
              <a:t>Prezentacijos</a:t>
            </a:r>
            <a:br>
              <a:rPr lang="lt-LT" dirty="0"/>
            </a:br>
            <a:r>
              <a:rPr lang="lt-LT" dirty="0"/>
              <a:t>pavadinimas</a:t>
            </a:r>
            <a:endParaRPr lang="x-non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DFE79BE-CDE8-E4D2-17EB-D976AD165BB9}"/>
              </a:ext>
            </a:extLst>
          </p:cNvPr>
          <p:cNvSpPr txBox="1">
            <a:spLocks/>
          </p:cNvSpPr>
          <p:nvPr userDrawn="1"/>
        </p:nvSpPr>
        <p:spPr>
          <a:xfrm>
            <a:off x="479425" y="4464783"/>
            <a:ext cx="6362242" cy="1951892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5300" b="0" i="0" u="none" strike="noStrike" kern="1200" cap="none" spc="0" baseline="0">
                <a:solidFill>
                  <a:srgbClr val="DCDCDC"/>
                </a:solidFill>
                <a:uFillTx/>
                <a:latin typeface="DM Serif Display" pitchFamily="2" charset="0"/>
              </a:defRPr>
            </a:lvl1pPr>
          </a:lstStyle>
          <a:p>
            <a:endParaRPr lang="x-none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16D93F7-F62C-C5C7-53ED-AA483DF8FD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807634"/>
            <a:ext cx="3817394" cy="4933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44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 spc="40" baseline="0">
                <a:solidFill>
                  <a:srgbClr val="092D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NAME SURNAME</a:t>
            </a:r>
          </a:p>
          <a:p>
            <a:pPr lvl="0"/>
            <a:r>
              <a:rPr lang="en-US" dirty="0"/>
              <a:t>Lorem Ipsum</a:t>
            </a:r>
          </a:p>
          <a:p>
            <a:pPr lvl="0"/>
            <a:r>
              <a:rPr lang="en-US" dirty="0"/>
              <a:t>2022 10 13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3AE63A9-E2E6-1F04-488A-B2B834D153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5544898"/>
            <a:ext cx="1313102" cy="1313102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1A0D77B-0CDA-525E-8424-5713986AAB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2" y="365639"/>
            <a:ext cx="3069204" cy="117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6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agrindinis">
    <p:bg>
      <p:bgPr>
        <a:solidFill>
          <a:srgbClr val="092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954D973F-A96E-AF06-6554-2DCAEF089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" y="0"/>
            <a:ext cx="1216884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56516C-543C-6E55-A0F9-D04DA19B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217795"/>
            <a:ext cx="6362242" cy="1951892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300" b="0">
                <a:solidFill>
                  <a:srgbClr val="DCDCDC"/>
                </a:solidFill>
                <a:latin typeface="DM Serif Display" pitchFamily="2" charset="0"/>
              </a:defRPr>
            </a:lvl1pPr>
          </a:lstStyle>
          <a:p>
            <a:r>
              <a:rPr lang="lt-LT" dirty="0"/>
              <a:t>Prezentacijos</a:t>
            </a:r>
            <a:br>
              <a:rPr lang="lt-LT" dirty="0"/>
            </a:br>
            <a:r>
              <a:rPr lang="lt-LT" dirty="0"/>
              <a:t>pavadinimas</a:t>
            </a:r>
            <a:endParaRPr lang="x-non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DFE79BE-CDE8-E4D2-17EB-D976AD165BB9}"/>
              </a:ext>
            </a:extLst>
          </p:cNvPr>
          <p:cNvSpPr txBox="1">
            <a:spLocks/>
          </p:cNvSpPr>
          <p:nvPr userDrawn="1"/>
        </p:nvSpPr>
        <p:spPr>
          <a:xfrm>
            <a:off x="479425" y="4464783"/>
            <a:ext cx="6362242" cy="1951892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5300" b="0" i="0" u="none" strike="noStrike" kern="1200" cap="none" spc="0" baseline="0">
                <a:solidFill>
                  <a:srgbClr val="DCDCDC"/>
                </a:solidFill>
                <a:uFillTx/>
                <a:latin typeface="DM Serif Display" pitchFamily="2" charset="0"/>
              </a:defRPr>
            </a:lvl1pPr>
          </a:lstStyle>
          <a:p>
            <a:endParaRPr lang="x-none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E626147-CC9F-92AD-FB10-ADB4C844EF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38" y="5812873"/>
            <a:ext cx="1935937" cy="795117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3F24E38-22A9-9DDF-73AC-871DE14ED3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807634"/>
            <a:ext cx="3817394" cy="4933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44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 spc="40" baseline="0">
                <a:solidFill>
                  <a:schemeClr val="bg1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NAME SURNAME</a:t>
            </a:r>
          </a:p>
          <a:p>
            <a:pPr lvl="0"/>
            <a:r>
              <a:rPr lang="en-US" dirty="0"/>
              <a:t>Lorem Ipsum</a:t>
            </a:r>
          </a:p>
          <a:p>
            <a:pPr lvl="0"/>
            <a:r>
              <a:rPr lang="en-US" dirty="0"/>
              <a:t>2022 10 13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6F1253C-4CFF-5A8E-3AE9-AA57965128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1" y="365867"/>
            <a:ext cx="3069204" cy="117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53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agrindinis">
    <p:bg>
      <p:bgPr>
        <a:solidFill>
          <a:srgbClr val="092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954D973F-A96E-AF06-6554-2DCAEF089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" y="0"/>
            <a:ext cx="1216884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56516C-543C-6E55-A0F9-D04DA19B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217795"/>
            <a:ext cx="6362242" cy="1951892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300" b="0">
                <a:solidFill>
                  <a:srgbClr val="DCDCDC"/>
                </a:solidFill>
                <a:latin typeface="DM Serif Display" pitchFamily="2" charset="0"/>
              </a:defRPr>
            </a:lvl1pPr>
          </a:lstStyle>
          <a:p>
            <a:r>
              <a:rPr lang="lt-LT" dirty="0"/>
              <a:t>Prezentacijos</a:t>
            </a:r>
            <a:br>
              <a:rPr lang="lt-LT" dirty="0"/>
            </a:br>
            <a:r>
              <a:rPr lang="lt-LT" dirty="0"/>
              <a:t>pavadinimas</a:t>
            </a:r>
            <a:endParaRPr lang="x-non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DFE79BE-CDE8-E4D2-17EB-D976AD165BB9}"/>
              </a:ext>
            </a:extLst>
          </p:cNvPr>
          <p:cNvSpPr txBox="1">
            <a:spLocks/>
          </p:cNvSpPr>
          <p:nvPr userDrawn="1"/>
        </p:nvSpPr>
        <p:spPr>
          <a:xfrm>
            <a:off x="479425" y="4464783"/>
            <a:ext cx="6362242" cy="1951892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5300" b="0" i="0" u="none" strike="noStrike" kern="1200" cap="none" spc="0" baseline="0">
                <a:solidFill>
                  <a:srgbClr val="DCDCDC"/>
                </a:solidFill>
                <a:uFillTx/>
                <a:latin typeface="DM Serif Display" pitchFamily="2" charset="0"/>
              </a:defRPr>
            </a:lvl1pPr>
          </a:lstStyle>
          <a:p>
            <a:endParaRPr lang="x-none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3F24E38-22A9-9DDF-73AC-871DE14ED3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807634"/>
            <a:ext cx="3817394" cy="4933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44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 spc="40" baseline="0">
                <a:solidFill>
                  <a:schemeClr val="bg1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NAME SURNAME</a:t>
            </a:r>
          </a:p>
          <a:p>
            <a:pPr lvl="0"/>
            <a:r>
              <a:rPr lang="en-US" dirty="0"/>
              <a:t>Lorem Ipsum</a:t>
            </a:r>
          </a:p>
          <a:p>
            <a:pPr lvl="0"/>
            <a:r>
              <a:rPr lang="en-US" dirty="0"/>
              <a:t>2022 10 13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6020228-F13A-A930-6C53-CAAE73177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97" y="5851844"/>
            <a:ext cx="2692298" cy="564831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F559864-21BC-15E6-E0F8-39D06B9121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225" y="6521857"/>
            <a:ext cx="3817394" cy="4933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44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 spc="40" baseline="0">
                <a:solidFill>
                  <a:schemeClr val="bg1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Finansuojama</a:t>
            </a:r>
            <a:r>
              <a:rPr lang="en-US" dirty="0"/>
              <a:t> </a:t>
            </a:r>
            <a:r>
              <a:rPr lang="en-US" dirty="0" err="1"/>
              <a:t>iš</a:t>
            </a:r>
            <a:r>
              <a:rPr lang="en-US" dirty="0"/>
              <a:t> Europos </a:t>
            </a:r>
            <a:r>
              <a:rPr lang="en-US" dirty="0" err="1"/>
              <a:t>socialinio</a:t>
            </a:r>
            <a:r>
              <a:rPr lang="en-US" dirty="0"/>
              <a:t> </a:t>
            </a:r>
            <a:r>
              <a:rPr lang="en-US" dirty="0" err="1"/>
              <a:t>fondo</a:t>
            </a:r>
            <a:endParaRPr 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56B360A-1247-B02F-88C7-9414B2CB1D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1" y="365867"/>
            <a:ext cx="3069204" cy="117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56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rtukas">
    <p:bg>
      <p:bgPr>
        <a:solidFill>
          <a:srgbClr val="A0B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DA538810-65D8-29BA-1A08-4AD47CC64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26" y="0"/>
            <a:ext cx="12277326" cy="6907989"/>
          </a:xfrm>
          <a:prstGeom prst="rect">
            <a:avLst/>
          </a:prstGeom>
          <a:solidFill>
            <a:srgbClr val="A0BAEB"/>
          </a:solidFill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270A558-1A2D-D060-6AF2-CF752B0E8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603779"/>
            <a:ext cx="6362242" cy="1951892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6600" b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r>
              <a:rPr lang="lt-LT" dirty="0"/>
              <a:t>Temos</a:t>
            </a:r>
            <a:br>
              <a:rPr lang="lt-LT" dirty="0"/>
            </a:br>
            <a:r>
              <a:rPr lang="lt-LT" dirty="0"/>
              <a:t>skirtukas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3990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rtukas 2">
    <p:bg>
      <p:bgPr>
        <a:solidFill>
          <a:srgbClr val="F5B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BAC4F20F-7CE0-B941-B020-8378F6A3D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30" y="-13855"/>
            <a:ext cx="12284364" cy="691194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270A558-1A2D-D060-6AF2-CF752B0E8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603779"/>
            <a:ext cx="6362242" cy="1951892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6600" b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r>
              <a:rPr lang="lt-LT" dirty="0"/>
              <a:t>Temos</a:t>
            </a:r>
            <a:br>
              <a:rPr lang="lt-LT" dirty="0"/>
            </a:br>
            <a:r>
              <a:rPr lang="lt-LT" dirty="0"/>
              <a:t>skirtukas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6101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rtukas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" b="912"/>
          <a:stretch/>
        </p:blipFill>
        <p:spPr>
          <a:xfrm>
            <a:off x="-2301" y="0"/>
            <a:ext cx="12194301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270A558-1A2D-D060-6AF2-CF752B0E8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603779"/>
            <a:ext cx="6362242" cy="1951892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6600" b="0">
                <a:solidFill>
                  <a:schemeClr val="bg1"/>
                </a:solidFill>
                <a:latin typeface="DM Serif Display" pitchFamily="2" charset="0"/>
              </a:defRPr>
            </a:lvl1pPr>
          </a:lstStyle>
          <a:p>
            <a:r>
              <a:rPr lang="lt-LT" dirty="0"/>
              <a:t>Temos</a:t>
            </a:r>
            <a:br>
              <a:rPr lang="lt-LT" dirty="0"/>
            </a:br>
            <a:r>
              <a:rPr lang="lt-LT" dirty="0"/>
              <a:t>skirtukas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5975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CB066B1-0A5A-3F18-8037-5E04C3FC7A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961" y="3481294"/>
            <a:ext cx="7431157" cy="26897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mi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vitae,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F731FDF-D2B6-2C67-542A-0416665969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962" y="1916113"/>
            <a:ext cx="7416214" cy="15950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endParaRPr lang="en-US" dirty="0"/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626496AB-96E1-F468-2085-BEAD88F68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709691" cy="700155"/>
          </a:xfrm>
          <a:prstGeom prst="rect">
            <a:avLst/>
          </a:prstGeom>
        </p:spPr>
      </p:pic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F943074C-285D-DDBD-B5AF-242E84FDE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962" y="6281733"/>
            <a:ext cx="2928619" cy="365129"/>
          </a:xfrm>
          <a:prstGeom prst="rect">
            <a:avLst/>
          </a:prstGeom>
        </p:spPr>
        <p:txBody>
          <a:bodyPr/>
          <a:lstStyle>
            <a:lvl1pPr algn="l">
              <a:defRPr sz="800" spc="3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fld id="{2C9A1DEF-F8CC-264F-9A7B-89BAB9CBC5C2}" type="slidenum">
              <a:rPr lang="en-US" smtClean="0"/>
              <a:pPr/>
              <a:t>‹#›</a:t>
            </a:fld>
            <a:r>
              <a:rPr lang="en-US" dirty="0"/>
              <a:t>   |   </a:t>
            </a:r>
            <a:r>
              <a:rPr lang="en-US" dirty="0" err="1"/>
              <a:t>Centrinė</a:t>
            </a:r>
            <a:r>
              <a:rPr lang="en-US" dirty="0"/>
              <a:t> </a:t>
            </a:r>
            <a:r>
              <a:rPr lang="en-US" dirty="0" err="1"/>
              <a:t>projektų</a:t>
            </a:r>
            <a:r>
              <a:rPr lang="en-US" dirty="0"/>
              <a:t> </a:t>
            </a:r>
            <a:r>
              <a:rPr lang="en-US" dirty="0" err="1"/>
              <a:t>valdymo</a:t>
            </a:r>
            <a:r>
              <a:rPr lang="en-US" dirty="0"/>
              <a:t> </a:t>
            </a:r>
            <a:r>
              <a:rPr lang="en-US" dirty="0" err="1"/>
              <a:t>agentūra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12031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680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pos="735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as"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CB066B1-0A5A-3F18-8037-5E04C3FC7A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961" y="1934193"/>
            <a:ext cx="7431157" cy="26897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mi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vitae,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F731FDF-D2B6-2C67-542A-0416665969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6049" y="476251"/>
            <a:ext cx="9085411" cy="100375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endParaRPr lang="en-US" dirty="0"/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626496AB-96E1-F468-2085-BEAD88F68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709691" cy="700155"/>
          </a:xfrm>
          <a:prstGeom prst="rect">
            <a:avLst/>
          </a:prstGeom>
        </p:spPr>
      </p:pic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F943074C-285D-DDBD-B5AF-242E84FDE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962" y="6281733"/>
            <a:ext cx="2928619" cy="365129"/>
          </a:xfrm>
          <a:prstGeom prst="rect">
            <a:avLst/>
          </a:prstGeom>
        </p:spPr>
        <p:txBody>
          <a:bodyPr/>
          <a:lstStyle>
            <a:lvl1pPr algn="l">
              <a:defRPr sz="800" spc="3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fld id="{2C9A1DEF-F8CC-264F-9A7B-89BAB9CBC5C2}" type="slidenum">
              <a:rPr lang="en-US" smtClean="0"/>
              <a:pPr/>
              <a:t>‹#›</a:t>
            </a:fld>
            <a:r>
              <a:rPr lang="en-US" dirty="0"/>
              <a:t>   |   </a:t>
            </a:r>
            <a:r>
              <a:rPr lang="en-US" dirty="0" err="1"/>
              <a:t>Centrinė</a:t>
            </a:r>
            <a:r>
              <a:rPr lang="en-US" dirty="0"/>
              <a:t> </a:t>
            </a:r>
            <a:r>
              <a:rPr lang="en-US" dirty="0" err="1"/>
              <a:t>projektų</a:t>
            </a:r>
            <a:r>
              <a:rPr lang="en-US" dirty="0"/>
              <a:t> </a:t>
            </a:r>
            <a:r>
              <a:rPr lang="en-US" dirty="0" err="1"/>
              <a:t>valdymo</a:t>
            </a:r>
            <a:r>
              <a:rPr lang="en-US" dirty="0"/>
              <a:t> </a:t>
            </a:r>
            <a:r>
              <a:rPr lang="en-US" dirty="0" err="1"/>
              <a:t>agentūra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73629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680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pos="735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as ir nuotrauka"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CB066B1-0A5A-3F18-8037-5E04C3FC7A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962" y="4219186"/>
            <a:ext cx="3817394" cy="19518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mi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vitae,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BDD044A-34C3-6C54-031E-9FD99EAB097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45240" y="-34007"/>
            <a:ext cx="6946761" cy="6941128"/>
          </a:xfrm>
          <a:prstGeom prst="rect">
            <a:avLst/>
          </a:prstGeom>
          <a:solidFill>
            <a:srgbClr val="092D6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DCDCDC"/>
                </a:solidFill>
                <a:latin typeface="DM Sans" pitchFamily="2" charset="77"/>
              </a:defRPr>
            </a:lvl1pPr>
          </a:lstStyle>
          <a:p>
            <a:r>
              <a:rPr lang="x-none" dirty="0"/>
              <a:t>Įdėti paveiksliuką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F731FDF-D2B6-2C67-542A-0416665969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962" y="1916113"/>
            <a:ext cx="4194175" cy="19518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endParaRPr lang="en-US" dirty="0"/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626496AB-96E1-F468-2085-BEAD88F68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709691" cy="700155"/>
          </a:xfrm>
          <a:prstGeom prst="rect">
            <a:avLst/>
          </a:prstGeom>
        </p:spPr>
      </p:pic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F943074C-285D-DDBD-B5AF-242E84FDE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962" y="6281733"/>
            <a:ext cx="2928619" cy="365129"/>
          </a:xfrm>
          <a:prstGeom prst="rect">
            <a:avLst/>
          </a:prstGeom>
        </p:spPr>
        <p:txBody>
          <a:bodyPr/>
          <a:lstStyle>
            <a:lvl1pPr algn="l">
              <a:defRPr sz="800" spc="3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fld id="{2C9A1DEF-F8CC-264F-9A7B-89BAB9CBC5C2}" type="slidenum">
              <a:rPr lang="en-US" smtClean="0"/>
              <a:pPr/>
              <a:t>‹#›</a:t>
            </a:fld>
            <a:r>
              <a:rPr lang="en-US" dirty="0"/>
              <a:t>   |   </a:t>
            </a:r>
            <a:r>
              <a:rPr lang="en-US" dirty="0" err="1"/>
              <a:t>Centrinė</a:t>
            </a:r>
            <a:r>
              <a:rPr lang="en-US" dirty="0"/>
              <a:t> </a:t>
            </a:r>
            <a:r>
              <a:rPr lang="en-US" dirty="0" err="1"/>
              <a:t>projektų</a:t>
            </a:r>
            <a:r>
              <a:rPr lang="en-US" dirty="0"/>
              <a:t> </a:t>
            </a:r>
            <a:r>
              <a:rPr lang="en-US" dirty="0" err="1"/>
              <a:t>valdymo</a:t>
            </a:r>
            <a:r>
              <a:rPr lang="en-US" dirty="0"/>
              <a:t> </a:t>
            </a:r>
            <a:r>
              <a:rPr lang="en-US" dirty="0" err="1"/>
              <a:t>agentūra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94775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680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pos="735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nuotrauka 2">
    <p:bg>
      <p:bgPr>
        <a:solidFill>
          <a:srgbClr val="A0B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CB066B1-0A5A-3F18-8037-5E04C3FC7A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962" y="4219186"/>
            <a:ext cx="3817394" cy="19518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mi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vitae,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BDD044A-34C3-6C54-031E-9FD99EAB097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45240" y="-34007"/>
            <a:ext cx="6946761" cy="6941128"/>
          </a:xfrm>
          <a:prstGeom prst="rect">
            <a:avLst/>
          </a:prstGeom>
          <a:solidFill>
            <a:srgbClr val="092D6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DCDCDC"/>
                </a:solidFill>
                <a:latin typeface="DM Sans" pitchFamily="2" charset="77"/>
              </a:defRPr>
            </a:lvl1pPr>
          </a:lstStyle>
          <a:p>
            <a:r>
              <a:rPr lang="x-none" dirty="0"/>
              <a:t>Įdėti paveiksliuką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F731FDF-D2B6-2C67-542A-0416665969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962" y="1916113"/>
            <a:ext cx="4194175" cy="19518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endParaRPr lang="en-US" dirty="0"/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7FDDDA0E-1886-63F8-10FC-6DF1681847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709691" cy="700155"/>
          </a:xfrm>
          <a:prstGeom prst="rect">
            <a:avLst/>
          </a:prstGeom>
        </p:spPr>
      </p:pic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2EFBBAE5-41F5-70F8-D5F2-661363724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962" y="6281733"/>
            <a:ext cx="2928619" cy="365129"/>
          </a:xfrm>
          <a:prstGeom prst="rect">
            <a:avLst/>
          </a:prstGeom>
        </p:spPr>
        <p:txBody>
          <a:bodyPr/>
          <a:lstStyle>
            <a:lvl1pPr algn="l">
              <a:defRPr sz="800" spc="3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fld id="{2C9A1DEF-F8CC-264F-9A7B-89BAB9CBC5C2}" type="slidenum">
              <a:rPr lang="en-US" smtClean="0"/>
              <a:pPr/>
              <a:t>‹#›</a:t>
            </a:fld>
            <a:r>
              <a:rPr lang="en-US" dirty="0"/>
              <a:t>   |   </a:t>
            </a:r>
            <a:r>
              <a:rPr lang="en-US" dirty="0" err="1"/>
              <a:t>Centrinė</a:t>
            </a:r>
            <a:r>
              <a:rPr lang="en-US" dirty="0"/>
              <a:t> </a:t>
            </a:r>
            <a:r>
              <a:rPr lang="en-US" dirty="0" err="1"/>
              <a:t>projektų</a:t>
            </a:r>
            <a:r>
              <a:rPr lang="en-US" dirty="0"/>
              <a:t> </a:t>
            </a:r>
            <a:r>
              <a:rPr lang="en-US" dirty="0" err="1"/>
              <a:t>valdymo</a:t>
            </a:r>
            <a:r>
              <a:rPr lang="en-US" dirty="0"/>
              <a:t> </a:t>
            </a:r>
            <a:r>
              <a:rPr lang="en-US" dirty="0" err="1"/>
              <a:t>agentūra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32475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680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pos="737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rindinis">
    <p:bg>
      <p:bgPr>
        <a:solidFill>
          <a:srgbClr val="092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954D973F-A96E-AF06-6554-2DCAEF089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" y="0"/>
            <a:ext cx="1216884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56516C-543C-6E55-A0F9-D04DA19B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217795"/>
            <a:ext cx="6362242" cy="1951892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300" b="0">
                <a:solidFill>
                  <a:srgbClr val="DCDCDC"/>
                </a:solidFill>
                <a:latin typeface="DM Serif Display" pitchFamily="2" charset="0"/>
              </a:defRPr>
            </a:lvl1pPr>
          </a:lstStyle>
          <a:p>
            <a:r>
              <a:rPr lang="lt-LT" dirty="0"/>
              <a:t>Prezentacijos</a:t>
            </a:r>
            <a:br>
              <a:rPr lang="lt-LT" dirty="0"/>
            </a:br>
            <a:r>
              <a:rPr lang="lt-LT" dirty="0"/>
              <a:t>pavadinimas</a:t>
            </a:r>
            <a:endParaRPr lang="x-none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71E06B12-27FF-DCAE-E025-BAB778E4A1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2246925" cy="9221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FE79BE-CDE8-E4D2-17EB-D976AD165BB9}"/>
              </a:ext>
            </a:extLst>
          </p:cNvPr>
          <p:cNvSpPr txBox="1">
            <a:spLocks/>
          </p:cNvSpPr>
          <p:nvPr userDrawn="1"/>
        </p:nvSpPr>
        <p:spPr>
          <a:xfrm>
            <a:off x="479425" y="4464783"/>
            <a:ext cx="6362242" cy="1951892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5300" b="0" i="0" u="none" strike="noStrike" kern="1200" cap="none" spc="0" baseline="0">
                <a:solidFill>
                  <a:srgbClr val="DCDCDC"/>
                </a:solidFill>
                <a:uFillTx/>
                <a:latin typeface="DM Serif Display" pitchFamily="2" charset="0"/>
              </a:defRPr>
            </a:lvl1pPr>
          </a:lstStyle>
          <a:p>
            <a:endParaRPr lang="x-none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16D93F7-F62C-C5C7-53ED-AA483DF8FD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5923279"/>
            <a:ext cx="3817394" cy="4933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44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 spc="40" baseline="0">
                <a:solidFill>
                  <a:srgbClr val="DCDCDC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NAME SURNAME</a:t>
            </a:r>
          </a:p>
          <a:p>
            <a:pPr lvl="0"/>
            <a:r>
              <a:rPr lang="en-US" dirty="0"/>
              <a:t>Lorem Ipsum</a:t>
            </a:r>
          </a:p>
          <a:p>
            <a:pPr lvl="0"/>
            <a:r>
              <a:rPr lang="en-US" dirty="0"/>
              <a:t>2022 10 13</a:t>
            </a:r>
          </a:p>
        </p:txBody>
      </p:sp>
    </p:spTree>
    <p:extLst>
      <p:ext uri="{BB962C8B-B14F-4D97-AF65-F5344CB8AC3E}">
        <p14:creationId xmlns:p14="http://schemas.microsoft.com/office/powerpoint/2010/main" val="1111005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3 nuotraukos"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BDD044A-34C3-6C54-031E-9FD99EAB097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9425" y="1474207"/>
            <a:ext cx="3541898" cy="3655438"/>
          </a:xfrm>
          <a:prstGeom prst="rect">
            <a:avLst/>
          </a:prstGeom>
          <a:solidFill>
            <a:srgbClr val="092D6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DCDCDC"/>
                </a:solidFill>
                <a:latin typeface="DM Sans" pitchFamily="2" charset="77"/>
              </a:defRPr>
            </a:lvl1pPr>
          </a:lstStyle>
          <a:p>
            <a:r>
              <a:rPr lang="x-none" dirty="0"/>
              <a:t>Įdėti paveiksliuką</a:t>
            </a: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7FDDDA0E-1886-63F8-10FC-6DF1681847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709691" cy="700155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CB066B1-0A5A-3F18-8037-5E04C3FC7A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299" y="5559050"/>
            <a:ext cx="3557835" cy="650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000" b="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8FE406EC-01C3-ADAB-F3DA-EF43F0D06F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25051" y="1477245"/>
            <a:ext cx="3541898" cy="3651646"/>
          </a:xfrm>
          <a:prstGeom prst="rect">
            <a:avLst/>
          </a:prstGeom>
          <a:solidFill>
            <a:srgbClr val="092D6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DCDCDC"/>
                </a:solidFill>
                <a:latin typeface="DM Sans" pitchFamily="2" charset="77"/>
              </a:defRPr>
            </a:lvl1pPr>
          </a:lstStyle>
          <a:p>
            <a:r>
              <a:rPr lang="x-none" dirty="0"/>
              <a:t>Įdėti paveiksliuką</a:t>
            </a:r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ECB2F94F-736B-9F5D-61B0-8B3AE09AB06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70677" y="1477108"/>
            <a:ext cx="3541898" cy="3651782"/>
          </a:xfrm>
          <a:prstGeom prst="rect">
            <a:avLst/>
          </a:prstGeom>
          <a:solidFill>
            <a:srgbClr val="092D68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DCDCDC"/>
                </a:solidFill>
                <a:latin typeface="DM Sans" pitchFamily="2" charset="77"/>
              </a:defRPr>
            </a:lvl1pPr>
          </a:lstStyle>
          <a:p>
            <a:r>
              <a:rPr lang="x-none" dirty="0"/>
              <a:t>Įdėti paveiksliuką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D1A1004-BBD8-4085-4C26-A6D8AE16CC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9041" y="5258917"/>
            <a:ext cx="3557835" cy="28872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1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6EE3737-77F3-BEC7-CA5C-F0B0BF9F19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338" y="586934"/>
            <a:ext cx="11223653" cy="63855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b="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CPMA areas of activity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9393ED0-EC55-C2FD-E93D-A4E86271B2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9320" y="5553321"/>
            <a:ext cx="3557835" cy="650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000" b="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3D3D449-ECA8-1891-D97C-4BF457CCDE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42061" y="5253188"/>
            <a:ext cx="3557835" cy="28872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1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2A6D4F1-D463-7000-4D22-699432C387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88884" y="5556252"/>
            <a:ext cx="3557835" cy="650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000" b="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6241182-A14C-8C4A-47FE-04D5B819C5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1625" y="5256119"/>
            <a:ext cx="3557835" cy="28872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1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41A91FF0-2921-1353-1A22-FF19CBAF2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962" y="6281733"/>
            <a:ext cx="2928619" cy="365129"/>
          </a:xfrm>
          <a:prstGeom prst="rect">
            <a:avLst/>
          </a:prstGeom>
        </p:spPr>
        <p:txBody>
          <a:bodyPr/>
          <a:lstStyle>
            <a:lvl1pPr algn="l">
              <a:defRPr sz="800" spc="3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fld id="{2C9A1DEF-F8CC-264F-9A7B-89BAB9CBC5C2}" type="slidenum">
              <a:rPr lang="en-US" smtClean="0"/>
              <a:pPr/>
              <a:t>‹#›</a:t>
            </a:fld>
            <a:r>
              <a:rPr lang="en-US" dirty="0"/>
              <a:t>   |   </a:t>
            </a:r>
            <a:r>
              <a:rPr lang="en-US" dirty="0" err="1"/>
              <a:t>Centrinė</a:t>
            </a:r>
            <a:r>
              <a:rPr lang="en-US" dirty="0"/>
              <a:t> </a:t>
            </a:r>
            <a:r>
              <a:rPr lang="en-US" dirty="0" err="1"/>
              <a:t>projektų</a:t>
            </a:r>
            <a:r>
              <a:rPr lang="en-US" dirty="0"/>
              <a:t> </a:t>
            </a:r>
            <a:r>
              <a:rPr lang="en-US" dirty="0" err="1"/>
              <a:t>valdymo</a:t>
            </a:r>
            <a:r>
              <a:rPr lang="en-US" dirty="0"/>
              <a:t> </a:t>
            </a:r>
            <a:r>
              <a:rPr lang="en-US" dirty="0" err="1"/>
              <a:t>agentūra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9433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793" userDrawn="1">
          <p15:clr>
            <a:srgbClr val="FBAE40"/>
          </p15:clr>
        </p15:guide>
        <p15:guide id="5" pos="7378">
          <p15:clr>
            <a:srgbClr val="FBAE40"/>
          </p15:clr>
        </p15:guide>
        <p15:guide id="6" orient="horz" pos="913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a"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CB066B1-0A5A-3F18-8037-5E04C3FC7A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962" y="3600689"/>
            <a:ext cx="3524038" cy="257038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mi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vitae,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F731FDF-D2B6-2C67-542A-0416665969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108" y="1916113"/>
            <a:ext cx="4194175" cy="19518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Grafikas </a:t>
            </a:r>
            <a:r>
              <a:rPr lang="en-US" dirty="0" err="1"/>
              <a:t>diagrama</a:t>
            </a:r>
            <a:endParaRPr lang="en-US" dirty="0"/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D550F834-AC78-9FE1-1570-6BE38C659C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709691" cy="700155"/>
          </a:xfrm>
          <a:prstGeom prst="rect">
            <a:avLst/>
          </a:prstGeom>
        </p:spPr>
      </p:pic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CA89EB26-D916-6986-681D-D6CA183D5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962" y="6281733"/>
            <a:ext cx="2928619" cy="365129"/>
          </a:xfrm>
          <a:prstGeom prst="rect">
            <a:avLst/>
          </a:prstGeom>
        </p:spPr>
        <p:txBody>
          <a:bodyPr/>
          <a:lstStyle>
            <a:lvl1pPr algn="l">
              <a:defRPr sz="800" spc="3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fld id="{2C9A1DEF-F8CC-264F-9A7B-89BAB9CBC5C2}" type="slidenum">
              <a:rPr lang="en-US" smtClean="0"/>
              <a:pPr/>
              <a:t>‹#›</a:t>
            </a:fld>
            <a:r>
              <a:rPr lang="en-US" dirty="0"/>
              <a:t>   |   </a:t>
            </a:r>
            <a:r>
              <a:rPr lang="en-US" dirty="0" err="1"/>
              <a:t>Centrinė</a:t>
            </a:r>
            <a:r>
              <a:rPr lang="en-US" dirty="0"/>
              <a:t> </a:t>
            </a:r>
            <a:r>
              <a:rPr lang="en-US" dirty="0" err="1"/>
              <a:t>projektų</a:t>
            </a:r>
            <a:r>
              <a:rPr lang="en-US" dirty="0"/>
              <a:t> </a:t>
            </a:r>
            <a:r>
              <a:rPr lang="en-US" dirty="0" err="1"/>
              <a:t>valdymo</a:t>
            </a:r>
            <a:r>
              <a:rPr lang="en-US" dirty="0"/>
              <a:t> </a:t>
            </a:r>
            <a:r>
              <a:rPr lang="en-US" dirty="0" err="1"/>
              <a:t>agentūra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49065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680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pos="737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statistika">
    <p:bg>
      <p:bgPr>
        <a:solidFill>
          <a:srgbClr val="A0B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CB066B1-0A5A-3F18-8037-5E04C3FC7A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984" y="1707672"/>
            <a:ext cx="5629772" cy="172131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800" b="1" i="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Holor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mi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vitae,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022318E-5949-FF31-9C98-6F83DE1B56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0547" y="1707672"/>
            <a:ext cx="4280917" cy="172132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6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mi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vitae,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C26ED7-B4D6-ED32-C7C9-9EE0404F3F9A}"/>
              </a:ext>
            </a:extLst>
          </p:cNvPr>
          <p:cNvCxnSpPr>
            <a:cxnSpLocks/>
            <a:stCxn id="6" idx="2"/>
          </p:cNvCxnSpPr>
          <p:nvPr userDrawn="1"/>
        </p:nvCxnSpPr>
        <p:spPr>
          <a:xfrm>
            <a:off x="479425" y="3688129"/>
            <a:ext cx="11790160" cy="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FA2AEA-171B-34F9-C2FE-C2242EA81D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1413" y="3905285"/>
            <a:ext cx="1826596" cy="61418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 err="1"/>
              <a:t>Metai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EFF64E9-2908-B82D-A7DE-0597FA96A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413" y="4576974"/>
            <a:ext cx="2631814" cy="172132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6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E0099B8-D8BB-366C-501F-5528DEA31B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2656" y="3905285"/>
            <a:ext cx="1826596" cy="61418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 err="1"/>
              <a:t>Metai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721D982-E0D2-656E-BDE0-7E4EE424BE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42656" y="4576974"/>
            <a:ext cx="2631814" cy="172132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6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E7A0C72-EF78-A7D4-3C03-297A96B4A7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0993" y="3906149"/>
            <a:ext cx="1826596" cy="61418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 err="1"/>
              <a:t>Metai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08F45C6-6D39-2F41-6A6F-D3434A2D5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19082" y="4585930"/>
            <a:ext cx="2490901" cy="172132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6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 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D1040013-CB5E-6AB4-65A9-100C2CDE2F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87421" y="3907012"/>
            <a:ext cx="1826596" cy="61418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 err="1"/>
              <a:t>Metai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C388F69B-F223-2114-4750-44F6F8EB74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87420" y="4586794"/>
            <a:ext cx="2330260" cy="172132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6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 </a:t>
            </a:r>
          </a:p>
        </p:txBody>
      </p:sp>
      <p:pic>
        <p:nvPicPr>
          <p:cNvPr id="2" name="Picture 1" descr="Icon&#10;&#10;Description automatically generated with medium confidence">
            <a:extLst>
              <a:ext uri="{FF2B5EF4-FFF2-40B4-BE49-F238E27FC236}">
                <a16:creationId xmlns:a16="http://schemas.microsoft.com/office/drawing/2014/main" id="{6C005919-BA06-5905-C869-9064EFE92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709691" cy="70015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D99B4DE-24C1-2A45-C753-D585D910A02D}"/>
              </a:ext>
            </a:extLst>
          </p:cNvPr>
          <p:cNvSpPr/>
          <p:nvPr userDrawn="1"/>
        </p:nvSpPr>
        <p:spPr>
          <a:xfrm>
            <a:off x="479425" y="3608616"/>
            <a:ext cx="159026" cy="1590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4BE4BE-BF00-10E4-13E9-E4A50A19C98F}"/>
              </a:ext>
            </a:extLst>
          </p:cNvPr>
          <p:cNvSpPr/>
          <p:nvPr userDrawn="1"/>
        </p:nvSpPr>
        <p:spPr>
          <a:xfrm>
            <a:off x="3599804" y="3604236"/>
            <a:ext cx="159026" cy="1590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3A10852-40F8-7507-839E-73C367FEC7A7}"/>
              </a:ext>
            </a:extLst>
          </p:cNvPr>
          <p:cNvSpPr/>
          <p:nvPr userDrawn="1"/>
        </p:nvSpPr>
        <p:spPr>
          <a:xfrm>
            <a:off x="6560979" y="3607775"/>
            <a:ext cx="159026" cy="1590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723DADD-36F4-D6FE-F50D-ADEEED17EE26}"/>
              </a:ext>
            </a:extLst>
          </p:cNvPr>
          <p:cNvSpPr/>
          <p:nvPr userDrawn="1"/>
        </p:nvSpPr>
        <p:spPr>
          <a:xfrm>
            <a:off x="9551199" y="3611347"/>
            <a:ext cx="159026" cy="1590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D4024EF1-9B23-2BA2-9315-2EAE2A66D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962" y="6281733"/>
            <a:ext cx="2928619" cy="365129"/>
          </a:xfrm>
          <a:prstGeom prst="rect">
            <a:avLst/>
          </a:prstGeom>
        </p:spPr>
        <p:txBody>
          <a:bodyPr/>
          <a:lstStyle>
            <a:lvl1pPr algn="l">
              <a:defRPr sz="800" spc="3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fld id="{2C9A1DEF-F8CC-264F-9A7B-89BAB9CBC5C2}" type="slidenum">
              <a:rPr lang="en-US" smtClean="0"/>
              <a:pPr/>
              <a:t>‹#›</a:t>
            </a:fld>
            <a:r>
              <a:rPr lang="en-US" dirty="0"/>
              <a:t>   |   </a:t>
            </a:r>
            <a:r>
              <a:rPr lang="en-US" dirty="0" err="1"/>
              <a:t>Centrinė</a:t>
            </a:r>
            <a:r>
              <a:rPr lang="en-US" dirty="0"/>
              <a:t> </a:t>
            </a:r>
            <a:r>
              <a:rPr lang="en-US" dirty="0" err="1"/>
              <a:t>projektų</a:t>
            </a:r>
            <a:r>
              <a:rPr lang="en-US" dirty="0"/>
              <a:t> </a:t>
            </a:r>
            <a:r>
              <a:rPr lang="en-US" dirty="0" err="1"/>
              <a:t>valdymo</a:t>
            </a:r>
            <a:r>
              <a:rPr lang="en-US" dirty="0"/>
              <a:t> </a:t>
            </a:r>
            <a:r>
              <a:rPr lang="en-US" dirty="0" err="1"/>
              <a:t>agentūra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56771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680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pos="737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as ir statistika">
    <p:bg>
      <p:bgPr>
        <a:solidFill>
          <a:srgbClr val="A0B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C26ED7-B4D6-ED32-C7C9-9EE0404F3F9A}"/>
              </a:ext>
            </a:extLst>
          </p:cNvPr>
          <p:cNvCxnSpPr>
            <a:cxnSpLocks/>
          </p:cNvCxnSpPr>
          <p:nvPr userDrawn="1"/>
        </p:nvCxnSpPr>
        <p:spPr>
          <a:xfrm>
            <a:off x="587494" y="2859054"/>
            <a:ext cx="11712575" cy="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FA2AEA-171B-34F9-C2FE-C2242EA81D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1414" y="3620805"/>
            <a:ext cx="2327772" cy="61418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 err="1"/>
              <a:t>Tekstas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EFF64E9-2908-B82D-A7DE-0597FA96A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414" y="4292494"/>
            <a:ext cx="2631814" cy="172132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6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E0099B8-D8BB-366C-501F-5528DEA31B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2656" y="3620805"/>
            <a:ext cx="1826596" cy="61418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 err="1"/>
              <a:t>Metai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721D982-E0D2-656E-BDE0-7E4EE424BE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42656" y="4292494"/>
            <a:ext cx="2631814" cy="172132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6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E7A0C72-EF78-A7D4-3C03-297A96B4A7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9084" y="3620256"/>
            <a:ext cx="1826596" cy="61418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 err="1"/>
              <a:t>Metai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08F45C6-6D39-2F41-6A6F-D3434A2D5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19083" y="4291944"/>
            <a:ext cx="2490901" cy="172132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6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</a:t>
            </a:r>
            <a:r>
              <a:rPr lang="en-US" dirty="0"/>
              <a:t>.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D1040013-CB5E-6AB4-65A9-100C2CDE2F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95512" y="3619707"/>
            <a:ext cx="1826596" cy="61418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 err="1"/>
              <a:t>Metai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C388F69B-F223-2114-4750-44F6F8EB74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2770" y="4284138"/>
            <a:ext cx="2330260" cy="172132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6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pic>
        <p:nvPicPr>
          <p:cNvPr id="2" name="Picture 1" descr="Icon&#10;&#10;Description automatically generated with medium confidence">
            <a:extLst>
              <a:ext uri="{FF2B5EF4-FFF2-40B4-BE49-F238E27FC236}">
                <a16:creationId xmlns:a16="http://schemas.microsoft.com/office/drawing/2014/main" id="{6C005919-BA06-5905-C869-9064EFE92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709691" cy="700155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7E4979F-1571-6F75-CDAB-C48FD9E449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1359" y="1702118"/>
            <a:ext cx="4194175" cy="65500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 err="1"/>
              <a:t>Laiko</a:t>
            </a:r>
            <a:r>
              <a:rPr lang="en-US" dirty="0"/>
              <a:t> </a:t>
            </a:r>
            <a:r>
              <a:rPr lang="en-US" dirty="0" err="1"/>
              <a:t>juosta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E39BFFF-F5A7-2CC5-191B-4B44EE3DB4EA}"/>
              </a:ext>
            </a:extLst>
          </p:cNvPr>
          <p:cNvSpPr/>
          <p:nvPr userDrawn="1"/>
        </p:nvSpPr>
        <p:spPr>
          <a:xfrm>
            <a:off x="479425" y="2767055"/>
            <a:ext cx="159026" cy="1590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BCCC2E-6C5A-9306-846F-19B934EF9249}"/>
              </a:ext>
            </a:extLst>
          </p:cNvPr>
          <p:cNvSpPr/>
          <p:nvPr userDrawn="1"/>
        </p:nvSpPr>
        <p:spPr>
          <a:xfrm>
            <a:off x="3456980" y="2768381"/>
            <a:ext cx="159026" cy="1590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3DD59DA-6199-1941-9376-7D6ADFB93DF7}"/>
              </a:ext>
            </a:extLst>
          </p:cNvPr>
          <p:cNvSpPr/>
          <p:nvPr userDrawn="1"/>
        </p:nvSpPr>
        <p:spPr>
          <a:xfrm>
            <a:off x="6386825" y="2769706"/>
            <a:ext cx="159026" cy="1590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5CDF66-2CC2-9437-3BE2-37DD06FE7D5B}"/>
              </a:ext>
            </a:extLst>
          </p:cNvPr>
          <p:cNvSpPr/>
          <p:nvPr userDrawn="1"/>
        </p:nvSpPr>
        <p:spPr>
          <a:xfrm>
            <a:off x="9330223" y="2771031"/>
            <a:ext cx="159026" cy="1590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EA4A45E8-70C2-2276-B4E1-97CE915C2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962" y="6281733"/>
            <a:ext cx="2928619" cy="365129"/>
          </a:xfrm>
          <a:prstGeom prst="rect">
            <a:avLst/>
          </a:prstGeom>
        </p:spPr>
        <p:txBody>
          <a:bodyPr/>
          <a:lstStyle>
            <a:lvl1pPr algn="l">
              <a:defRPr sz="800" spc="3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fld id="{2C9A1DEF-F8CC-264F-9A7B-89BAB9CBC5C2}" type="slidenum">
              <a:rPr lang="en-US" smtClean="0"/>
              <a:pPr/>
              <a:t>‹#›</a:t>
            </a:fld>
            <a:r>
              <a:rPr lang="en-US" dirty="0"/>
              <a:t>   |   </a:t>
            </a:r>
            <a:r>
              <a:rPr lang="en-US" dirty="0" err="1"/>
              <a:t>Centrinė</a:t>
            </a:r>
            <a:r>
              <a:rPr lang="en-US" dirty="0"/>
              <a:t> </a:t>
            </a:r>
            <a:r>
              <a:rPr lang="en-US" dirty="0" err="1"/>
              <a:t>projektų</a:t>
            </a:r>
            <a:r>
              <a:rPr lang="en-US" dirty="0"/>
              <a:t> </a:t>
            </a:r>
            <a:r>
              <a:rPr lang="en-US" dirty="0" err="1"/>
              <a:t>valdymo</a:t>
            </a:r>
            <a:r>
              <a:rPr lang="en-US" dirty="0"/>
              <a:t> </a:t>
            </a:r>
            <a:r>
              <a:rPr lang="en-US" dirty="0" err="1"/>
              <a:t>agentūra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57250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680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pos="7378">
          <p15:clr>
            <a:srgbClr val="FBAE40"/>
          </p15:clr>
        </p15:guide>
        <p15:guide id="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lokai (Tekstas ir statistika)"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FA2AEA-171B-34F9-C2FE-C2242EA81D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228" y="4103632"/>
            <a:ext cx="3133840" cy="9467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8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XX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EFF64E9-2908-B82D-A7DE-0597FA96A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8044" y="4871526"/>
            <a:ext cx="1878388" cy="12775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E0099B8-D8BB-366C-501F-5528DEA31B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58308" y="4106230"/>
            <a:ext cx="2625573" cy="9467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8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XX</a:t>
            </a:r>
          </a:p>
          <a:p>
            <a:pPr lvl="0"/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721D982-E0D2-656E-BDE0-7E4EE424BE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58857" y="4871542"/>
            <a:ext cx="2010462" cy="12561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E7A0C72-EF78-A7D4-3C03-297A96B4A7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4554" y="4110838"/>
            <a:ext cx="1359877" cy="9467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8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08F45C6-6D39-2F41-6A6F-D3434A2D5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09201" y="4858254"/>
            <a:ext cx="1606920" cy="132918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pic>
        <p:nvPicPr>
          <p:cNvPr id="2" name="Picture 1" descr="Icon&#10;&#10;Description automatically generated with medium confidence">
            <a:extLst>
              <a:ext uri="{FF2B5EF4-FFF2-40B4-BE49-F238E27FC236}">
                <a16:creationId xmlns:a16="http://schemas.microsoft.com/office/drawing/2014/main" id="{6C005919-BA06-5905-C869-9064EFE92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709691" cy="700155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F2F2310-2D49-BD61-73F4-837150202E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75193" y="2306094"/>
            <a:ext cx="1904089" cy="85366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AB241A6-AA88-CA5C-5D77-2A01D9A8D4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82584" y="2306095"/>
            <a:ext cx="1920362" cy="133480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09440D3-F483-2BC2-8378-6584EAD4C9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44019" y="1518961"/>
            <a:ext cx="1916935" cy="99366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8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31B3CEA-ABC9-5073-9104-DFA67C4484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54156" y="2303146"/>
            <a:ext cx="1717010" cy="117899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F9411E0-4605-BD6B-CD5D-AA58DE3482F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90917" y="1538917"/>
            <a:ext cx="2072641" cy="95703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8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F5FD121-8FCF-DEC7-E4DA-8E42514801B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69017" y="1533577"/>
            <a:ext cx="2269188" cy="95703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8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F637C1-284E-4630-B0DE-0742234EFAE9}"/>
              </a:ext>
            </a:extLst>
          </p:cNvPr>
          <p:cNvCxnSpPr>
            <a:cxnSpLocks/>
          </p:cNvCxnSpPr>
          <p:nvPr userDrawn="1"/>
        </p:nvCxnSpPr>
        <p:spPr>
          <a:xfrm>
            <a:off x="1628654" y="2199821"/>
            <a:ext cx="829090" cy="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Slide Number Placeholder 7">
            <a:extLst>
              <a:ext uri="{FF2B5EF4-FFF2-40B4-BE49-F238E27FC236}">
                <a16:creationId xmlns:a16="http://schemas.microsoft.com/office/drawing/2014/main" id="{0465BA4B-A7FA-7D6A-1B07-491B5D2BF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962" y="6281733"/>
            <a:ext cx="2928619" cy="365129"/>
          </a:xfrm>
          <a:prstGeom prst="rect">
            <a:avLst/>
          </a:prstGeom>
        </p:spPr>
        <p:txBody>
          <a:bodyPr/>
          <a:lstStyle>
            <a:lvl1pPr algn="l">
              <a:defRPr sz="800" spc="3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fld id="{2C9A1DEF-F8CC-264F-9A7B-89BAB9CBC5C2}" type="slidenum">
              <a:rPr lang="en-US" smtClean="0"/>
              <a:pPr/>
              <a:t>‹#›</a:t>
            </a:fld>
            <a:r>
              <a:rPr lang="en-US" dirty="0"/>
              <a:t>   |   </a:t>
            </a:r>
            <a:r>
              <a:rPr lang="en-US" dirty="0" err="1"/>
              <a:t>Centrinė</a:t>
            </a:r>
            <a:r>
              <a:rPr lang="en-US" dirty="0"/>
              <a:t> </a:t>
            </a:r>
            <a:r>
              <a:rPr lang="en-US" dirty="0" err="1"/>
              <a:t>projektų</a:t>
            </a:r>
            <a:r>
              <a:rPr lang="en-US" dirty="0"/>
              <a:t> </a:t>
            </a:r>
            <a:r>
              <a:rPr lang="en-US" dirty="0" err="1"/>
              <a:t>valdymo</a:t>
            </a:r>
            <a:r>
              <a:rPr lang="en-US" dirty="0"/>
              <a:t> </a:t>
            </a:r>
            <a:r>
              <a:rPr lang="en-US" dirty="0" err="1"/>
              <a:t>agentūra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ACF6EA-0D0C-9B99-4712-51065CAFA2A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25965" y="4110838"/>
            <a:ext cx="1147445" cy="9467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8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A4C883D-F1CE-3FD3-EA9F-CB4B963B407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24988" y="4858254"/>
            <a:ext cx="1549400" cy="132918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AF30330-C68F-9B7D-CB23-BA5C46ACED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39776" y="1518961"/>
            <a:ext cx="2519823" cy="74359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8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63C01DD3-1C6B-3FD2-EBF1-319072C8861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51360" y="2303146"/>
            <a:ext cx="1696655" cy="117899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CBD9925-2B9A-9CE9-F65E-C7C5004C4787}"/>
              </a:ext>
            </a:extLst>
          </p:cNvPr>
          <p:cNvCxnSpPr>
            <a:cxnSpLocks/>
          </p:cNvCxnSpPr>
          <p:nvPr userDrawn="1"/>
        </p:nvCxnSpPr>
        <p:spPr>
          <a:xfrm>
            <a:off x="4349543" y="2199821"/>
            <a:ext cx="829090" cy="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3C590EC-AFFA-8BAC-8B8A-E69C4F576D30}"/>
              </a:ext>
            </a:extLst>
          </p:cNvPr>
          <p:cNvCxnSpPr>
            <a:cxnSpLocks/>
          </p:cNvCxnSpPr>
          <p:nvPr userDrawn="1"/>
        </p:nvCxnSpPr>
        <p:spPr>
          <a:xfrm>
            <a:off x="7086393" y="2199821"/>
            <a:ext cx="829090" cy="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03CF8BB-1A44-7E6B-C56D-0C7713D2EF27}"/>
              </a:ext>
            </a:extLst>
          </p:cNvPr>
          <p:cNvCxnSpPr>
            <a:cxnSpLocks/>
          </p:cNvCxnSpPr>
          <p:nvPr userDrawn="1"/>
        </p:nvCxnSpPr>
        <p:spPr>
          <a:xfrm>
            <a:off x="9785143" y="2199821"/>
            <a:ext cx="829090" cy="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764BA87-9C60-9364-EAE6-84B7267D1FD9}"/>
              </a:ext>
            </a:extLst>
          </p:cNvPr>
          <p:cNvCxnSpPr>
            <a:cxnSpLocks/>
          </p:cNvCxnSpPr>
          <p:nvPr userDrawn="1"/>
        </p:nvCxnSpPr>
        <p:spPr>
          <a:xfrm>
            <a:off x="1612693" y="4767175"/>
            <a:ext cx="829090" cy="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975861F-87BC-0A75-8CD5-17B1898B712B}"/>
              </a:ext>
            </a:extLst>
          </p:cNvPr>
          <p:cNvCxnSpPr>
            <a:cxnSpLocks/>
          </p:cNvCxnSpPr>
          <p:nvPr userDrawn="1"/>
        </p:nvCxnSpPr>
        <p:spPr>
          <a:xfrm>
            <a:off x="4333582" y="4767175"/>
            <a:ext cx="829090" cy="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EFE7DE0-CBE7-BE59-03C9-5A807A18191C}"/>
              </a:ext>
            </a:extLst>
          </p:cNvPr>
          <p:cNvCxnSpPr>
            <a:cxnSpLocks/>
          </p:cNvCxnSpPr>
          <p:nvPr userDrawn="1"/>
        </p:nvCxnSpPr>
        <p:spPr>
          <a:xfrm>
            <a:off x="7070432" y="4767175"/>
            <a:ext cx="829090" cy="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F6F42EE-E2D7-FE4D-A4E8-5E4752E2481F}"/>
              </a:ext>
            </a:extLst>
          </p:cNvPr>
          <p:cNvCxnSpPr>
            <a:cxnSpLocks/>
          </p:cNvCxnSpPr>
          <p:nvPr userDrawn="1"/>
        </p:nvCxnSpPr>
        <p:spPr>
          <a:xfrm>
            <a:off x="9769182" y="4767175"/>
            <a:ext cx="829090" cy="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4A9F2E32-BA48-A46E-C76A-CA21CFCFBBEF}"/>
              </a:ext>
            </a:extLst>
          </p:cNvPr>
          <p:cNvSpPr txBox="1"/>
          <p:nvPr userDrawn="1"/>
        </p:nvSpPr>
        <p:spPr>
          <a:xfrm>
            <a:off x="11758246" y="-8440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41011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657" userDrawn="1">
          <p15:clr>
            <a:srgbClr val="FBAE40"/>
          </p15:clr>
        </p15:guide>
        <p15:guide id="4" orient="horz" pos="1185" userDrawn="1">
          <p15:clr>
            <a:srgbClr val="FBAE40"/>
          </p15:clr>
        </p15:guide>
        <p15:guide id="5" pos="7355" userDrawn="1">
          <p15:clr>
            <a:srgbClr val="FBAE40"/>
          </p15:clr>
        </p15:guide>
        <p15:guide id="6" pos="1277" userDrawn="1">
          <p15:clr>
            <a:srgbClr val="FBAE40"/>
          </p15:clr>
        </p15:guide>
        <p15:guide id="7" pos="6425" userDrawn="1">
          <p15:clr>
            <a:srgbClr val="FBAE40"/>
          </p15:clr>
        </p15:guide>
        <p15:guide id="8" pos="4725" userDrawn="1">
          <p15:clr>
            <a:srgbClr val="FBAE40"/>
          </p15:clr>
        </p15:guide>
        <p15:guide id="9" pos="3001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6 blokai (Tekstas ir statistika)"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FA2AEA-171B-34F9-C2FE-C2242EA81D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55082" y="2669395"/>
            <a:ext cx="1826596" cy="61418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8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XX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EFF64E9-2908-B82D-A7DE-0597FA96A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55082" y="3291396"/>
            <a:ext cx="1998676" cy="89724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E0099B8-D8BB-366C-501F-5528DEA31B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56276" y="4579166"/>
            <a:ext cx="1826596" cy="61418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8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XX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721D982-E0D2-656E-BDE0-7E4EE424BE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56276" y="5201040"/>
            <a:ext cx="2315534" cy="87762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E7A0C72-EF78-A7D4-3C03-297A96B4A7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0607" y="4581015"/>
            <a:ext cx="1826596" cy="61418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8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XX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08F45C6-6D39-2F41-6A6F-D3434A2D5E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0606" y="5202889"/>
            <a:ext cx="2168927" cy="87762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pic>
        <p:nvPicPr>
          <p:cNvPr id="2" name="Picture 1" descr="Icon&#10;&#10;Description automatically generated with medium confidence">
            <a:extLst>
              <a:ext uri="{FF2B5EF4-FFF2-40B4-BE49-F238E27FC236}">
                <a16:creationId xmlns:a16="http://schemas.microsoft.com/office/drawing/2014/main" id="{6C005919-BA06-5905-C869-9064EFE92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709691" cy="700155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9633B5A-264A-14DC-497A-DDB1074B24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46733" y="1002890"/>
            <a:ext cx="1826596" cy="56043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8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XX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F2F2310-2D49-BD61-73F4-837150202E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49836" y="1575543"/>
            <a:ext cx="2027776" cy="80675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AB241A6-AA88-CA5C-5D77-2A01D9A8D4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3925" y="1570894"/>
            <a:ext cx="2082241" cy="80012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09440D3-F483-2BC2-8378-6584EAD4C9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05361" y="2671539"/>
            <a:ext cx="1826596" cy="61418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8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XX</a:t>
            </a:r>
          </a:p>
          <a:p>
            <a:pPr lvl="0"/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31B3CEA-ABC9-5073-9104-DFA67C4484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05360" y="3288898"/>
            <a:ext cx="2490901" cy="80675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57C9ACF-997E-A6E7-C379-F4E7843B84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962" y="3600689"/>
            <a:ext cx="3270038" cy="257038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    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mi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vitae,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D5628F2-D6A2-2B53-FB2E-F39C147202F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4108" y="1916113"/>
            <a:ext cx="4194175" cy="19518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 err="1"/>
              <a:t>Tekstas</a:t>
            </a:r>
            <a:r>
              <a:rPr lang="en-US" dirty="0"/>
              <a:t> </a:t>
            </a:r>
            <a:r>
              <a:rPr lang="en-US" dirty="0" err="1"/>
              <a:t>aprašymas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F9E2F2-D81D-DE3D-9216-8CD57FE1F9D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995491" y="997028"/>
            <a:ext cx="1826596" cy="56043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8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XX</a:t>
            </a:r>
          </a:p>
          <a:p>
            <a:pPr lvl="0"/>
            <a:endParaRPr lang="en-US" dirty="0"/>
          </a:p>
        </p:txBody>
      </p:sp>
      <p:sp>
        <p:nvSpPr>
          <p:cNvPr id="22" name="Slide Number Placeholder 7">
            <a:extLst>
              <a:ext uri="{FF2B5EF4-FFF2-40B4-BE49-F238E27FC236}">
                <a16:creationId xmlns:a16="http://schemas.microsoft.com/office/drawing/2014/main" id="{2C1C8653-AFC6-3F64-7A47-182257978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962" y="6281733"/>
            <a:ext cx="2928619" cy="365129"/>
          </a:xfrm>
          <a:prstGeom prst="rect">
            <a:avLst/>
          </a:prstGeom>
        </p:spPr>
        <p:txBody>
          <a:bodyPr/>
          <a:lstStyle>
            <a:lvl1pPr algn="l">
              <a:defRPr sz="800" spc="3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fld id="{2C9A1DEF-F8CC-264F-9A7B-89BAB9CBC5C2}" type="slidenum">
              <a:rPr lang="en-US" smtClean="0"/>
              <a:pPr/>
              <a:t>‹#›</a:t>
            </a:fld>
            <a:r>
              <a:rPr lang="en-US" dirty="0"/>
              <a:t>   |   </a:t>
            </a:r>
            <a:r>
              <a:rPr lang="en-US" dirty="0" err="1"/>
              <a:t>Centrinė</a:t>
            </a:r>
            <a:r>
              <a:rPr lang="en-US" dirty="0"/>
              <a:t> </a:t>
            </a:r>
            <a:r>
              <a:rPr lang="en-US" dirty="0" err="1"/>
              <a:t>projektų</a:t>
            </a:r>
            <a:r>
              <a:rPr lang="en-US" dirty="0"/>
              <a:t> </a:t>
            </a:r>
            <a:r>
              <a:rPr lang="en-US" dirty="0" err="1"/>
              <a:t>valdymo</a:t>
            </a:r>
            <a:r>
              <a:rPr lang="en-US" dirty="0"/>
              <a:t> </a:t>
            </a:r>
            <a:r>
              <a:rPr lang="en-US" dirty="0" err="1"/>
              <a:t>agentūra</a:t>
            </a:r>
            <a:endParaRPr lang="x-non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AB6580-1C57-3187-7F3F-FA4938DC1478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366121"/>
            <a:ext cx="829090" cy="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771237-BF46-BFFA-1AD2-3BF1E3AD389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4398121"/>
            <a:ext cx="829090" cy="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B6820E-776E-44A2-D764-6F6251A21353}"/>
              </a:ext>
            </a:extLst>
          </p:cNvPr>
          <p:cNvCxnSpPr>
            <a:cxnSpLocks/>
          </p:cNvCxnSpPr>
          <p:nvPr userDrawn="1"/>
        </p:nvCxnSpPr>
        <p:spPr>
          <a:xfrm>
            <a:off x="9083040" y="2366121"/>
            <a:ext cx="829090" cy="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648F32-CBAA-52F8-78F0-EF7A98482084}"/>
              </a:ext>
            </a:extLst>
          </p:cNvPr>
          <p:cNvCxnSpPr>
            <a:cxnSpLocks/>
          </p:cNvCxnSpPr>
          <p:nvPr userDrawn="1"/>
        </p:nvCxnSpPr>
        <p:spPr>
          <a:xfrm>
            <a:off x="9083040" y="4398121"/>
            <a:ext cx="829090" cy="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386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680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737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 blokai (Tekstas ir statistika)">
    <p:bg>
      <p:bgPr>
        <a:solidFill>
          <a:srgbClr val="A0B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EFF64E9-2908-B82D-A7DE-0597FA96A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1447555"/>
            <a:ext cx="1465639" cy="12736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0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pic>
        <p:nvPicPr>
          <p:cNvPr id="2" name="Picture 1" descr="Icon&#10;&#10;Description automatically generated with medium confidence">
            <a:extLst>
              <a:ext uri="{FF2B5EF4-FFF2-40B4-BE49-F238E27FC236}">
                <a16:creationId xmlns:a16="http://schemas.microsoft.com/office/drawing/2014/main" id="{6C005919-BA06-5905-C869-9064EFE92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709691" cy="700155"/>
          </a:xfrm>
          <a:prstGeom prst="rect">
            <a:avLst/>
          </a:prstGeom>
        </p:spPr>
      </p:pic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31EC4085-7DB7-3390-A86D-6002D9E250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22918" y="1449126"/>
            <a:ext cx="1465639" cy="12736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0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FE656F8-A11D-1C75-D23A-88DC3C2831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56982" y="1450697"/>
            <a:ext cx="1465639" cy="12736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0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EAB563A5-4F62-2019-9BDF-F1CD0AFFFF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00476" y="1442842"/>
            <a:ext cx="1465639" cy="12736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0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3ACDC6CD-08E0-5D44-D3F7-0C317D5537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4543" y="1434986"/>
            <a:ext cx="1465639" cy="12736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0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6151342D-DBD2-DC8F-CD9D-2089A18AF9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178477" y="1445984"/>
            <a:ext cx="1465639" cy="12736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0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26790C30-EA38-EE9F-2254-067D10A2CA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9425" y="2731171"/>
            <a:ext cx="1613326" cy="2916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1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endParaRPr lang="en-US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5DFC8760-CC12-83D7-FD3E-4254397491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22918" y="2732742"/>
            <a:ext cx="1640035" cy="2916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1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F29ACA5-E282-4A08-A355-C2B71EF2FD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56982" y="2734313"/>
            <a:ext cx="1610185" cy="2916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1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87FC7358-EB43-03C1-83AE-15C188B5B49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00476" y="2726458"/>
            <a:ext cx="1618039" cy="2916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1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endParaRPr lang="en-US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329D7D07-243D-D29C-FA23-B23836C778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34543" y="2718602"/>
            <a:ext cx="1588187" cy="2916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1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endParaRPr lang="en-US" dirty="0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7FB188A-CDCF-C563-C489-F9FD5F6B0F1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178477" y="2729600"/>
            <a:ext cx="1570611" cy="2916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1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35A4A37D-43C4-F26C-A63A-DEE15D4448B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9425" y="4220607"/>
            <a:ext cx="1465639" cy="12736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0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87F09FBB-A8F5-3D85-18C1-62E049FDCFF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22918" y="4222178"/>
            <a:ext cx="1465639" cy="12736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0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782883B9-9FA7-425A-FAC8-093F1346632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56982" y="4223749"/>
            <a:ext cx="1465639" cy="12736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0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45CCF969-5C47-9B84-1689-C414B86B95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00476" y="4215894"/>
            <a:ext cx="1465639" cy="12736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0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A87EFFF0-7A0A-BCDD-520E-D5AA1061962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34543" y="4208038"/>
            <a:ext cx="1465639" cy="12736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0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070CB359-C7E8-F7DC-4B64-FE01017ED6B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178477" y="4219036"/>
            <a:ext cx="1465639" cy="12736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0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9ADF6C04-BBC8-E677-D7B0-D0E9326582E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79425" y="5504223"/>
            <a:ext cx="1613326" cy="2916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1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endParaRPr lang="en-US" dirty="0"/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3E787C3C-DC6C-5F0E-6259-7D706254929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422918" y="5505794"/>
            <a:ext cx="1640035" cy="2916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1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endParaRPr lang="en-US" dirty="0"/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F298B240-AB37-DECC-F293-6A8DFFF6931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356982" y="5507365"/>
            <a:ext cx="1610185" cy="2916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1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endParaRPr lang="en-US" dirty="0"/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181FFF0A-4B7C-127B-11BC-97C657DCE51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00476" y="5499510"/>
            <a:ext cx="1618039" cy="2916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1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endParaRPr lang="en-US" dirty="0"/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C8849CBC-096B-63D9-4FD1-02F5FA13D5E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234543" y="5491654"/>
            <a:ext cx="1588187" cy="2916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1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endParaRPr lang="en-US" dirty="0"/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AEA42537-41F6-69FF-63B0-7CE4E3C8C29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178477" y="5502652"/>
            <a:ext cx="1570611" cy="2916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100" b="1" u="none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Solor</a:t>
            </a:r>
            <a:r>
              <a:rPr lang="en-US" dirty="0"/>
              <a:t>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treser</a:t>
            </a:r>
            <a:endParaRPr lang="en-US" dirty="0"/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3B784EEB-5ACC-EC5A-FD95-BA80889AA66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824250" y="3170751"/>
            <a:ext cx="2543502" cy="7916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800" b="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Suma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444EDE-8207-691E-3BDF-1345BFAA9DA5}"/>
              </a:ext>
            </a:extLst>
          </p:cNvPr>
          <p:cNvCxnSpPr>
            <a:cxnSpLocks/>
          </p:cNvCxnSpPr>
          <p:nvPr userDrawn="1"/>
        </p:nvCxnSpPr>
        <p:spPr>
          <a:xfrm>
            <a:off x="479425" y="3564582"/>
            <a:ext cx="4347099" cy="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CF7B4D-45D0-A866-4DB1-096CC6448B40}"/>
              </a:ext>
            </a:extLst>
          </p:cNvPr>
          <p:cNvCxnSpPr>
            <a:cxnSpLocks/>
          </p:cNvCxnSpPr>
          <p:nvPr userDrawn="1"/>
        </p:nvCxnSpPr>
        <p:spPr>
          <a:xfrm>
            <a:off x="4845377" y="3610466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290120-BF16-4C0E-037D-FDA8047432BB}"/>
              </a:ext>
            </a:extLst>
          </p:cNvPr>
          <p:cNvCxnSpPr>
            <a:cxnSpLocks/>
          </p:cNvCxnSpPr>
          <p:nvPr userDrawn="1"/>
        </p:nvCxnSpPr>
        <p:spPr>
          <a:xfrm>
            <a:off x="7366973" y="3564582"/>
            <a:ext cx="4345602" cy="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A5278D-2A62-AF2E-860B-7E74523003AD}"/>
              </a:ext>
            </a:extLst>
          </p:cNvPr>
          <p:cNvCxnSpPr>
            <a:cxnSpLocks/>
          </p:cNvCxnSpPr>
          <p:nvPr userDrawn="1"/>
        </p:nvCxnSpPr>
        <p:spPr>
          <a:xfrm>
            <a:off x="7366973" y="3408901"/>
            <a:ext cx="0" cy="308248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53A685-89FF-358D-F880-C7C840CF8941}"/>
              </a:ext>
            </a:extLst>
          </p:cNvPr>
          <p:cNvCxnSpPr>
            <a:cxnSpLocks/>
          </p:cNvCxnSpPr>
          <p:nvPr userDrawn="1"/>
        </p:nvCxnSpPr>
        <p:spPr>
          <a:xfrm flipV="1">
            <a:off x="479425" y="1509623"/>
            <a:ext cx="0" cy="1522502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33B3DB-C7D0-1832-8B01-E6C580CB312F}"/>
              </a:ext>
            </a:extLst>
          </p:cNvPr>
          <p:cNvCxnSpPr>
            <a:cxnSpLocks/>
          </p:cNvCxnSpPr>
          <p:nvPr userDrawn="1"/>
        </p:nvCxnSpPr>
        <p:spPr>
          <a:xfrm flipV="1">
            <a:off x="2419374" y="1510769"/>
            <a:ext cx="0" cy="1521356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C900BE4-FC1D-DCA3-3349-AE19491FFAC6}"/>
              </a:ext>
            </a:extLst>
          </p:cNvPr>
          <p:cNvCxnSpPr>
            <a:cxnSpLocks/>
          </p:cNvCxnSpPr>
          <p:nvPr userDrawn="1"/>
        </p:nvCxnSpPr>
        <p:spPr>
          <a:xfrm flipV="1">
            <a:off x="4352447" y="1511915"/>
            <a:ext cx="0" cy="1523385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CD6F1DB-766B-B1C7-5EE4-B24F9BE6CFFB}"/>
              </a:ext>
            </a:extLst>
          </p:cNvPr>
          <p:cNvCxnSpPr>
            <a:cxnSpLocks/>
            <a:stCxn id="9" idx="0"/>
          </p:cNvCxnSpPr>
          <p:nvPr userDrawn="1"/>
        </p:nvCxnSpPr>
        <p:spPr>
          <a:xfrm flipV="1">
            <a:off x="6291445" y="1499311"/>
            <a:ext cx="951" cy="1531856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C14C628-5445-F384-D003-164B30BB173D}"/>
              </a:ext>
            </a:extLst>
          </p:cNvPr>
          <p:cNvCxnSpPr>
            <a:cxnSpLocks/>
            <a:stCxn id="18" idx="0"/>
          </p:cNvCxnSpPr>
          <p:nvPr userDrawn="1"/>
        </p:nvCxnSpPr>
        <p:spPr>
          <a:xfrm flipH="1" flipV="1">
            <a:off x="8229146" y="1492961"/>
            <a:ext cx="5397" cy="1535661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B92DDDE-3E25-AE78-A6FF-284562F52CB3}"/>
              </a:ext>
            </a:extLst>
          </p:cNvPr>
          <p:cNvCxnSpPr>
            <a:cxnSpLocks/>
            <a:stCxn id="73" idx="0"/>
          </p:cNvCxnSpPr>
          <p:nvPr userDrawn="1"/>
        </p:nvCxnSpPr>
        <p:spPr>
          <a:xfrm flipH="1" flipV="1">
            <a:off x="10172246" y="1505661"/>
            <a:ext cx="3056" cy="1521550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A3DA199-EB9A-E0A7-F242-B5F13112C13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72246" y="4210911"/>
            <a:ext cx="1314" cy="1519964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D1C244A-1FB2-D6D2-BF3A-4E7CC6170A5A}"/>
              </a:ext>
            </a:extLst>
          </p:cNvPr>
          <p:cNvCxnSpPr>
            <a:cxnSpLocks/>
          </p:cNvCxnSpPr>
          <p:nvPr userDrawn="1"/>
        </p:nvCxnSpPr>
        <p:spPr>
          <a:xfrm flipV="1">
            <a:off x="8232321" y="4207586"/>
            <a:ext cx="0" cy="1516939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A28D7B4-DA3E-DF15-82CA-7FCDA16194F9}"/>
              </a:ext>
            </a:extLst>
          </p:cNvPr>
          <p:cNvCxnSpPr>
            <a:cxnSpLocks/>
          </p:cNvCxnSpPr>
          <p:nvPr userDrawn="1"/>
        </p:nvCxnSpPr>
        <p:spPr>
          <a:xfrm flipV="1">
            <a:off x="6295343" y="4211651"/>
            <a:ext cx="0" cy="1516939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EB63431-C93D-8E62-B38F-EB23FEF64256}"/>
              </a:ext>
            </a:extLst>
          </p:cNvPr>
          <p:cNvCxnSpPr>
            <a:cxnSpLocks/>
            <a:endCxn id="54" idx="4"/>
          </p:cNvCxnSpPr>
          <p:nvPr userDrawn="1"/>
        </p:nvCxnSpPr>
        <p:spPr>
          <a:xfrm flipV="1">
            <a:off x="4349945" y="4220745"/>
            <a:ext cx="985" cy="1521154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D2013A2-20D2-01D2-04B9-C638BA5A115F}"/>
              </a:ext>
            </a:extLst>
          </p:cNvPr>
          <p:cNvCxnSpPr>
            <a:cxnSpLocks/>
            <a:endCxn id="23" idx="4"/>
          </p:cNvCxnSpPr>
          <p:nvPr userDrawn="1"/>
        </p:nvCxnSpPr>
        <p:spPr>
          <a:xfrm flipV="1">
            <a:off x="2415637" y="4216203"/>
            <a:ext cx="2257" cy="1522521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963A0FD-6007-AA7F-7DFD-CD40F54A797F}"/>
              </a:ext>
            </a:extLst>
          </p:cNvPr>
          <p:cNvCxnSpPr>
            <a:cxnSpLocks/>
          </p:cNvCxnSpPr>
          <p:nvPr userDrawn="1"/>
        </p:nvCxnSpPr>
        <p:spPr>
          <a:xfrm flipV="1">
            <a:off x="479425" y="4212748"/>
            <a:ext cx="0" cy="1516939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A912CD3F-0A72-7A37-6362-F50CB39A8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962" y="6281733"/>
            <a:ext cx="2928619" cy="365129"/>
          </a:xfrm>
          <a:prstGeom prst="rect">
            <a:avLst/>
          </a:prstGeom>
        </p:spPr>
        <p:txBody>
          <a:bodyPr/>
          <a:lstStyle>
            <a:lvl1pPr algn="l">
              <a:defRPr sz="800" spc="3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fld id="{2C9A1DEF-F8CC-264F-9A7B-89BAB9CBC5C2}" type="slidenum">
              <a:rPr lang="en-US" smtClean="0"/>
              <a:pPr/>
              <a:t>‹#›</a:t>
            </a:fld>
            <a:r>
              <a:rPr lang="en-US" dirty="0"/>
              <a:t>   |   </a:t>
            </a:r>
            <a:r>
              <a:rPr lang="en-US" dirty="0" err="1"/>
              <a:t>Centrinė</a:t>
            </a:r>
            <a:r>
              <a:rPr lang="en-US" dirty="0"/>
              <a:t> </a:t>
            </a:r>
            <a:r>
              <a:rPr lang="en-US" dirty="0" err="1"/>
              <a:t>projektų</a:t>
            </a:r>
            <a:r>
              <a:rPr lang="en-US" dirty="0"/>
              <a:t> </a:t>
            </a:r>
            <a:r>
              <a:rPr lang="en-US" dirty="0" err="1"/>
              <a:t>valdymo</a:t>
            </a:r>
            <a:r>
              <a:rPr lang="en-US" dirty="0"/>
              <a:t> </a:t>
            </a:r>
            <a:r>
              <a:rPr lang="en-US" dirty="0" err="1"/>
              <a:t>agentūra</a:t>
            </a:r>
            <a:endParaRPr lang="x-non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177ACC5-6DDD-24D3-5A45-52DDE51DD11F}"/>
              </a:ext>
            </a:extLst>
          </p:cNvPr>
          <p:cNvSpPr/>
          <p:nvPr userDrawn="1"/>
        </p:nvSpPr>
        <p:spPr>
          <a:xfrm>
            <a:off x="439414" y="3028699"/>
            <a:ext cx="78846" cy="78846"/>
          </a:xfrm>
          <a:prstGeom prst="ellipse">
            <a:avLst/>
          </a:prstGeom>
          <a:solidFill>
            <a:srgbClr val="09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D8271D-472C-63F0-E9B1-A7D2A17517E4}"/>
              </a:ext>
            </a:extLst>
          </p:cNvPr>
          <p:cNvSpPr/>
          <p:nvPr userDrawn="1"/>
        </p:nvSpPr>
        <p:spPr>
          <a:xfrm>
            <a:off x="2380377" y="3028699"/>
            <a:ext cx="78846" cy="78846"/>
          </a:xfrm>
          <a:prstGeom prst="ellipse">
            <a:avLst/>
          </a:prstGeom>
          <a:solidFill>
            <a:srgbClr val="09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2F174AB-C905-7593-2489-A092E7C65487}"/>
              </a:ext>
            </a:extLst>
          </p:cNvPr>
          <p:cNvSpPr/>
          <p:nvPr userDrawn="1"/>
        </p:nvSpPr>
        <p:spPr>
          <a:xfrm>
            <a:off x="4315292" y="3028699"/>
            <a:ext cx="78846" cy="78846"/>
          </a:xfrm>
          <a:prstGeom prst="ellipse">
            <a:avLst/>
          </a:prstGeom>
          <a:solidFill>
            <a:srgbClr val="09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C7F85AC-8540-023C-F2E2-FF152246343D}"/>
              </a:ext>
            </a:extLst>
          </p:cNvPr>
          <p:cNvSpPr/>
          <p:nvPr userDrawn="1"/>
        </p:nvSpPr>
        <p:spPr>
          <a:xfrm>
            <a:off x="6252022" y="3031167"/>
            <a:ext cx="78846" cy="78846"/>
          </a:xfrm>
          <a:prstGeom prst="ellipse">
            <a:avLst/>
          </a:prstGeom>
          <a:solidFill>
            <a:srgbClr val="09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AF6CF7B-EB95-B1AC-7962-EFE75886EE64}"/>
              </a:ext>
            </a:extLst>
          </p:cNvPr>
          <p:cNvSpPr/>
          <p:nvPr userDrawn="1"/>
        </p:nvSpPr>
        <p:spPr>
          <a:xfrm>
            <a:off x="8195120" y="3028622"/>
            <a:ext cx="78846" cy="78846"/>
          </a:xfrm>
          <a:prstGeom prst="ellipse">
            <a:avLst/>
          </a:prstGeom>
          <a:solidFill>
            <a:srgbClr val="09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EAB4D23-B05A-DD31-26FF-A0454B742BDA}"/>
              </a:ext>
            </a:extLst>
          </p:cNvPr>
          <p:cNvSpPr/>
          <p:nvPr userDrawn="1"/>
        </p:nvSpPr>
        <p:spPr>
          <a:xfrm>
            <a:off x="440002" y="4137636"/>
            <a:ext cx="78846" cy="78846"/>
          </a:xfrm>
          <a:prstGeom prst="ellipse">
            <a:avLst/>
          </a:prstGeom>
          <a:solidFill>
            <a:srgbClr val="09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62D7597-38F1-46F8-8F4A-89D0CEF56A07}"/>
              </a:ext>
            </a:extLst>
          </p:cNvPr>
          <p:cNvSpPr/>
          <p:nvPr userDrawn="1"/>
        </p:nvSpPr>
        <p:spPr>
          <a:xfrm>
            <a:off x="2378471" y="4137357"/>
            <a:ext cx="78846" cy="78846"/>
          </a:xfrm>
          <a:prstGeom prst="ellipse">
            <a:avLst/>
          </a:prstGeom>
          <a:solidFill>
            <a:srgbClr val="09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1515356-75EF-23EE-AC55-AB46097B89E4}"/>
              </a:ext>
            </a:extLst>
          </p:cNvPr>
          <p:cNvSpPr/>
          <p:nvPr userDrawn="1"/>
        </p:nvSpPr>
        <p:spPr>
          <a:xfrm>
            <a:off x="4311507" y="4141899"/>
            <a:ext cx="78846" cy="78846"/>
          </a:xfrm>
          <a:prstGeom prst="ellipse">
            <a:avLst/>
          </a:prstGeom>
          <a:solidFill>
            <a:srgbClr val="09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218703C-CB71-899A-ABFF-6AD2E58FF333}"/>
              </a:ext>
            </a:extLst>
          </p:cNvPr>
          <p:cNvSpPr/>
          <p:nvPr userDrawn="1"/>
        </p:nvSpPr>
        <p:spPr>
          <a:xfrm>
            <a:off x="6258487" y="4138415"/>
            <a:ext cx="78846" cy="78846"/>
          </a:xfrm>
          <a:prstGeom prst="ellipse">
            <a:avLst/>
          </a:prstGeom>
          <a:solidFill>
            <a:srgbClr val="09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5B5524A-C518-771F-0F89-27521100DA69}"/>
              </a:ext>
            </a:extLst>
          </p:cNvPr>
          <p:cNvSpPr/>
          <p:nvPr userDrawn="1"/>
        </p:nvSpPr>
        <p:spPr>
          <a:xfrm>
            <a:off x="8194698" y="4134500"/>
            <a:ext cx="78846" cy="78846"/>
          </a:xfrm>
          <a:prstGeom prst="ellipse">
            <a:avLst/>
          </a:prstGeom>
          <a:solidFill>
            <a:srgbClr val="09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4ED7B43-86D0-6AE7-1A8C-14736080A86B}"/>
              </a:ext>
            </a:extLst>
          </p:cNvPr>
          <p:cNvSpPr/>
          <p:nvPr userDrawn="1"/>
        </p:nvSpPr>
        <p:spPr>
          <a:xfrm>
            <a:off x="10133421" y="4135549"/>
            <a:ext cx="78846" cy="78846"/>
          </a:xfrm>
          <a:prstGeom prst="ellipse">
            <a:avLst/>
          </a:prstGeom>
          <a:solidFill>
            <a:srgbClr val="09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02757A4-432E-E201-E229-5BA23C2DF0C1}"/>
              </a:ext>
            </a:extLst>
          </p:cNvPr>
          <p:cNvSpPr/>
          <p:nvPr userDrawn="1"/>
        </p:nvSpPr>
        <p:spPr>
          <a:xfrm>
            <a:off x="10135879" y="3027211"/>
            <a:ext cx="78846" cy="78846"/>
          </a:xfrm>
          <a:prstGeom prst="ellipse">
            <a:avLst/>
          </a:prstGeom>
          <a:solidFill>
            <a:srgbClr val="09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72A4165-2DCF-D3A6-56B9-538B61EB1FD2}"/>
              </a:ext>
            </a:extLst>
          </p:cNvPr>
          <p:cNvCxnSpPr>
            <a:cxnSpLocks/>
          </p:cNvCxnSpPr>
          <p:nvPr userDrawn="1"/>
        </p:nvCxnSpPr>
        <p:spPr>
          <a:xfrm>
            <a:off x="4824250" y="3395258"/>
            <a:ext cx="0" cy="308248"/>
          </a:xfrm>
          <a:prstGeom prst="line">
            <a:avLst/>
          </a:prstGeom>
          <a:ln w="9525">
            <a:solidFill>
              <a:srgbClr val="092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359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orient="horz" pos="2614" userDrawn="1">
          <p15:clr>
            <a:srgbClr val="FBAE40"/>
          </p15:clr>
        </p15:guide>
        <p15:guide id="5" pos="737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grafinis elementas">
    <p:bg>
      <p:bgPr>
        <a:solidFill>
          <a:srgbClr val="A0B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686BC140-6797-B320-D7A9-AC78A0F835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77" y="-49695"/>
            <a:ext cx="12358255" cy="6975604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CB066B1-0A5A-3F18-8037-5E04C3FC7A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962" y="4219186"/>
            <a:ext cx="3817394" cy="19518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mi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vitae,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F731FDF-D2B6-2C67-542A-0416665969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962" y="1916113"/>
            <a:ext cx="4194175" cy="19518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endParaRPr lang="en-US" dirty="0"/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7FDDDA0E-1886-63F8-10FC-6DF1681847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709691" cy="700155"/>
          </a:xfrm>
          <a:prstGeom prst="rect">
            <a:avLst/>
          </a:prstGeom>
        </p:spPr>
      </p:pic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149179EA-377A-9C22-E67B-2382F4C6F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962" y="6281733"/>
            <a:ext cx="2928619" cy="365129"/>
          </a:xfrm>
          <a:prstGeom prst="rect">
            <a:avLst/>
          </a:prstGeom>
        </p:spPr>
        <p:txBody>
          <a:bodyPr/>
          <a:lstStyle>
            <a:lvl1pPr algn="l">
              <a:defRPr sz="800" spc="3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fld id="{2C9A1DEF-F8CC-264F-9A7B-89BAB9CBC5C2}" type="slidenum">
              <a:rPr lang="en-US" smtClean="0"/>
              <a:pPr/>
              <a:t>‹#›</a:t>
            </a:fld>
            <a:r>
              <a:rPr lang="en-US" dirty="0"/>
              <a:t>   |   </a:t>
            </a:r>
            <a:r>
              <a:rPr lang="en-US" dirty="0" err="1"/>
              <a:t>Centrinė</a:t>
            </a:r>
            <a:r>
              <a:rPr lang="en-US" dirty="0"/>
              <a:t> </a:t>
            </a:r>
            <a:r>
              <a:rPr lang="en-US" dirty="0" err="1"/>
              <a:t>projektų</a:t>
            </a:r>
            <a:r>
              <a:rPr lang="en-US" dirty="0"/>
              <a:t> </a:t>
            </a:r>
            <a:r>
              <a:rPr lang="en-US" dirty="0" err="1"/>
              <a:t>valdymo</a:t>
            </a:r>
            <a:r>
              <a:rPr lang="en-US" dirty="0"/>
              <a:t> </a:t>
            </a:r>
            <a:r>
              <a:rPr lang="en-US" dirty="0" err="1"/>
              <a:t>agentūra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6767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680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pos="737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as ir grafinis elementas">
    <p:bg>
      <p:bgPr>
        <a:solidFill>
          <a:srgbClr val="A0B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686BC140-6797-B320-D7A9-AC78A0F835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77" y="-49695"/>
            <a:ext cx="12358255" cy="6975604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CB066B1-0A5A-3F18-8037-5E04C3FC7A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962" y="4219186"/>
            <a:ext cx="3817394" cy="19518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chemeClr val="bg1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mi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vitae,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F731FDF-D2B6-2C67-542A-0416665969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962" y="1916113"/>
            <a:ext cx="4194175" cy="19518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chemeClr val="bg1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endParaRPr lang="en-US" dirty="0"/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7FDDDA0E-1886-63F8-10FC-6DF1681847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709691" cy="700155"/>
          </a:xfrm>
          <a:prstGeom prst="rect">
            <a:avLst/>
          </a:prstGeom>
        </p:spPr>
      </p:pic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149179EA-377A-9C22-E67B-2382F4C6F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962" y="6281733"/>
            <a:ext cx="2928619" cy="365129"/>
          </a:xfrm>
          <a:prstGeom prst="rect">
            <a:avLst/>
          </a:prstGeom>
        </p:spPr>
        <p:txBody>
          <a:bodyPr/>
          <a:lstStyle>
            <a:lvl1pPr algn="l">
              <a:defRPr sz="800" spc="3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fld id="{2C9A1DEF-F8CC-264F-9A7B-89BAB9CBC5C2}" type="slidenum">
              <a:rPr lang="en-US" smtClean="0"/>
              <a:pPr/>
              <a:t>‹#›</a:t>
            </a:fld>
            <a:r>
              <a:rPr lang="en-US" dirty="0"/>
              <a:t>   |   </a:t>
            </a:r>
            <a:r>
              <a:rPr lang="en-US" dirty="0" err="1"/>
              <a:t>Centrinė</a:t>
            </a:r>
            <a:r>
              <a:rPr lang="en-US" dirty="0"/>
              <a:t> </a:t>
            </a:r>
            <a:r>
              <a:rPr lang="en-US" dirty="0" err="1"/>
              <a:t>projektų</a:t>
            </a:r>
            <a:r>
              <a:rPr lang="en-US" dirty="0"/>
              <a:t> </a:t>
            </a:r>
            <a:r>
              <a:rPr lang="en-US" dirty="0" err="1"/>
              <a:t>valdymo</a:t>
            </a:r>
            <a:r>
              <a:rPr lang="en-US" dirty="0"/>
              <a:t> </a:t>
            </a:r>
            <a:r>
              <a:rPr lang="en-US" dirty="0" err="1"/>
              <a:t>agentūra</a:t>
            </a:r>
            <a:endParaRPr lang="x-non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680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pos="737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grafinis elementas 2">
    <p:bg>
      <p:bgPr>
        <a:solidFill>
          <a:srgbClr val="F5B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rrow&#10;&#10;Description automatically generated with low confidence">
            <a:extLst>
              <a:ext uri="{FF2B5EF4-FFF2-40B4-BE49-F238E27FC236}">
                <a16:creationId xmlns:a16="http://schemas.microsoft.com/office/drawing/2014/main" id="{3E4EBB72-1F3B-B906-A217-99C55C53C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24" y="-49695"/>
            <a:ext cx="12327802" cy="6958415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CB066B1-0A5A-3F18-8037-5E04C3FC7A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962" y="4219186"/>
            <a:ext cx="3817394" cy="19518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mi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vitae,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F731FDF-D2B6-2C67-542A-0416665969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962" y="1916113"/>
            <a:ext cx="4194175" cy="19518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endParaRPr lang="en-US" dirty="0"/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7FDDDA0E-1886-63F8-10FC-6DF1681847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709691" cy="700155"/>
          </a:xfrm>
          <a:prstGeom prst="rect">
            <a:avLst/>
          </a:prstGeom>
        </p:spPr>
      </p:pic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279F09CC-6F9F-8CCF-6509-870277552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962" y="6281733"/>
            <a:ext cx="2928619" cy="365129"/>
          </a:xfrm>
          <a:prstGeom prst="rect">
            <a:avLst/>
          </a:prstGeom>
        </p:spPr>
        <p:txBody>
          <a:bodyPr/>
          <a:lstStyle>
            <a:lvl1pPr algn="l">
              <a:defRPr sz="800" spc="3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fld id="{2C9A1DEF-F8CC-264F-9A7B-89BAB9CBC5C2}" type="slidenum">
              <a:rPr lang="en-US" smtClean="0"/>
              <a:pPr/>
              <a:t>‹#›</a:t>
            </a:fld>
            <a:r>
              <a:rPr lang="en-US" dirty="0"/>
              <a:t>   |   </a:t>
            </a:r>
            <a:r>
              <a:rPr lang="en-US" dirty="0" err="1"/>
              <a:t>Centrinė</a:t>
            </a:r>
            <a:r>
              <a:rPr lang="en-US" dirty="0"/>
              <a:t> </a:t>
            </a:r>
            <a:r>
              <a:rPr lang="en-US" dirty="0" err="1"/>
              <a:t>projektų</a:t>
            </a:r>
            <a:r>
              <a:rPr lang="en-US" dirty="0"/>
              <a:t> </a:t>
            </a:r>
            <a:r>
              <a:rPr lang="en-US" dirty="0" err="1"/>
              <a:t>valdymo</a:t>
            </a:r>
            <a:r>
              <a:rPr lang="en-US" dirty="0"/>
              <a:t> </a:t>
            </a:r>
            <a:r>
              <a:rPr lang="en-US" dirty="0" err="1"/>
              <a:t>agentūra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1439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680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pos="73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rindinis">
    <p:bg>
      <p:bgPr>
        <a:solidFill>
          <a:srgbClr val="092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954D973F-A96E-AF06-6554-2DCAEF089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" y="0"/>
            <a:ext cx="1216884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56516C-543C-6E55-A0F9-D04DA19B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217795"/>
            <a:ext cx="6362242" cy="1951892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300" b="0">
                <a:solidFill>
                  <a:srgbClr val="DCDCDC"/>
                </a:solidFill>
                <a:latin typeface="DM Serif Display" pitchFamily="2" charset="0"/>
              </a:defRPr>
            </a:lvl1pPr>
          </a:lstStyle>
          <a:p>
            <a:r>
              <a:rPr lang="lt-LT" dirty="0"/>
              <a:t>Prezentacijos</a:t>
            </a:r>
            <a:br>
              <a:rPr lang="lt-LT" dirty="0"/>
            </a:br>
            <a:r>
              <a:rPr lang="lt-LT" dirty="0"/>
              <a:t>pavadinimas</a:t>
            </a:r>
            <a:endParaRPr lang="x-non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DFE79BE-CDE8-E4D2-17EB-D976AD165BB9}"/>
              </a:ext>
            </a:extLst>
          </p:cNvPr>
          <p:cNvSpPr txBox="1">
            <a:spLocks/>
          </p:cNvSpPr>
          <p:nvPr userDrawn="1"/>
        </p:nvSpPr>
        <p:spPr>
          <a:xfrm>
            <a:off x="479425" y="4464783"/>
            <a:ext cx="6362242" cy="1951892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5300" b="0" i="0" u="none" strike="noStrike" kern="1200" cap="none" spc="0" baseline="0">
                <a:solidFill>
                  <a:srgbClr val="DCDCDC"/>
                </a:solidFill>
                <a:uFillTx/>
                <a:latin typeface="DM Serif Display" pitchFamily="2" charset="0"/>
              </a:defRPr>
            </a:lvl1pPr>
          </a:lstStyle>
          <a:p>
            <a:endParaRPr lang="x-none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16D93F7-F62C-C5C7-53ED-AA483DF8FD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5923279"/>
            <a:ext cx="3817394" cy="4933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44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 spc="40" baseline="0">
                <a:solidFill>
                  <a:srgbClr val="DCDCDC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NAME SURNAME</a:t>
            </a:r>
          </a:p>
          <a:p>
            <a:pPr lvl="0"/>
            <a:r>
              <a:rPr lang="en-US" dirty="0"/>
              <a:t>Lorem Ipsum</a:t>
            </a:r>
          </a:p>
          <a:p>
            <a:pPr lvl="0"/>
            <a:r>
              <a:rPr lang="en-US" dirty="0"/>
              <a:t>2022 10 13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7C548C5-1372-F840-A784-258A1CB137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1" y="365867"/>
            <a:ext cx="3069204" cy="117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53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kutinis">
    <p:bg>
      <p:bgPr>
        <a:solidFill>
          <a:srgbClr val="092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954D973F-A96E-AF06-6554-2DCAEF089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2"/>
            <a:ext cx="12206529" cy="6879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56516C-543C-6E55-A0F9-D04DA19B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713789"/>
            <a:ext cx="6362242" cy="144573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300" b="0">
                <a:solidFill>
                  <a:srgbClr val="DCDCDC"/>
                </a:solidFill>
                <a:latin typeface="DM Serif Display" pitchFamily="2" charset="0"/>
              </a:defRPr>
            </a:lvl1pPr>
          </a:lstStyle>
          <a:p>
            <a:r>
              <a:rPr lang="lt-LT" dirty="0"/>
              <a:t>Ačiū </a:t>
            </a:r>
            <a:br>
              <a:rPr lang="lt-LT" dirty="0"/>
            </a:br>
            <a:r>
              <a:rPr lang="lt-LT" dirty="0"/>
              <a:t>už dėmesį!</a:t>
            </a:r>
            <a:endParaRPr lang="x-none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71E06B12-27FF-DCAE-E025-BAB778E4A1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2246925" cy="9221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3CAB4D2-AC8C-8331-42A1-0441255EAABB}"/>
              </a:ext>
            </a:extLst>
          </p:cNvPr>
          <p:cNvSpPr txBox="1">
            <a:spLocks/>
          </p:cNvSpPr>
          <p:nvPr userDrawn="1"/>
        </p:nvSpPr>
        <p:spPr>
          <a:xfrm>
            <a:off x="479425" y="5081069"/>
            <a:ext cx="6362242" cy="1445738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5300" b="0" i="0" u="none" strike="noStrike" kern="1200" cap="none" spc="0" baseline="0">
                <a:solidFill>
                  <a:srgbClr val="DCDCDC"/>
                </a:solidFill>
                <a:uFillTx/>
                <a:latin typeface="DM Serif Display" pitchFamily="2" charset="0"/>
              </a:defRPr>
            </a:lvl1pPr>
          </a:lstStyle>
          <a:p>
            <a:endParaRPr lang="x-none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495DAF3-F878-8601-2CD6-1041DA1AC4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5933439"/>
            <a:ext cx="3817394" cy="75184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44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 spc="40" baseline="0">
                <a:solidFill>
                  <a:srgbClr val="DCDCDC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Kontaktai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42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skutinis">
    <p:bg>
      <p:bgPr>
        <a:solidFill>
          <a:srgbClr val="092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954D973F-A96E-AF06-6554-2DCAEF089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529" cy="6879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56516C-543C-6E55-A0F9-D04DA19B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713789"/>
            <a:ext cx="6362242" cy="144573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300" b="0">
                <a:solidFill>
                  <a:srgbClr val="DCDCDC"/>
                </a:solidFill>
                <a:latin typeface="DM Serif Display" pitchFamily="2" charset="0"/>
              </a:defRPr>
            </a:lvl1pPr>
          </a:lstStyle>
          <a:p>
            <a:r>
              <a:rPr lang="lt-LT" dirty="0"/>
              <a:t>Ačiū </a:t>
            </a:r>
            <a:br>
              <a:rPr lang="lt-LT" dirty="0"/>
            </a:br>
            <a:r>
              <a:rPr lang="lt-LT" dirty="0"/>
              <a:t>už dėmesį!</a:t>
            </a:r>
            <a:endParaRPr lang="x-non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CAB4D2-AC8C-8331-42A1-0441255EAABB}"/>
              </a:ext>
            </a:extLst>
          </p:cNvPr>
          <p:cNvSpPr txBox="1">
            <a:spLocks/>
          </p:cNvSpPr>
          <p:nvPr userDrawn="1"/>
        </p:nvSpPr>
        <p:spPr>
          <a:xfrm>
            <a:off x="479425" y="5081069"/>
            <a:ext cx="6362242" cy="1445738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5300" b="0" i="0" u="none" strike="noStrike" kern="1200" cap="none" spc="0" baseline="0">
                <a:solidFill>
                  <a:srgbClr val="DCDCDC"/>
                </a:solidFill>
                <a:uFillTx/>
                <a:latin typeface="DM Serif Display" pitchFamily="2" charset="0"/>
              </a:defRPr>
            </a:lvl1pPr>
          </a:lstStyle>
          <a:p>
            <a:endParaRPr lang="x-none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495DAF3-F878-8601-2CD6-1041DA1AC4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5933439"/>
            <a:ext cx="3817394" cy="75184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44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 spc="40" baseline="0">
                <a:solidFill>
                  <a:srgbClr val="DCDCDC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Kontaktai</a:t>
            </a:r>
            <a:endParaRPr lang="en-US" dirty="0"/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2D451C1-15DE-E085-399C-C8561905D6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83" y="296802"/>
            <a:ext cx="3006544" cy="135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77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skutinis">
    <p:bg>
      <p:bgPr>
        <a:solidFill>
          <a:srgbClr val="092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A3D5B32B-B24A-38ED-BA89-C1C339F75B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79" y="-113532"/>
            <a:ext cx="12447373" cy="71109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3CAB4D2-AC8C-8331-42A1-0441255EAABB}"/>
              </a:ext>
            </a:extLst>
          </p:cNvPr>
          <p:cNvSpPr txBox="1">
            <a:spLocks/>
          </p:cNvSpPr>
          <p:nvPr userDrawn="1"/>
        </p:nvSpPr>
        <p:spPr>
          <a:xfrm>
            <a:off x="479425" y="5081069"/>
            <a:ext cx="6362242" cy="1445738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5300" b="0" i="0" u="none" strike="noStrike" kern="1200" cap="none" spc="0" baseline="0">
                <a:solidFill>
                  <a:srgbClr val="DCDCDC"/>
                </a:solidFill>
                <a:uFillTx/>
                <a:latin typeface="DM Serif Display" pitchFamily="2" charset="0"/>
              </a:defRPr>
            </a:lvl1pPr>
          </a:lstStyle>
          <a:p>
            <a:endParaRPr lang="x-none" dirty="0"/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AD36FE7-81AD-038C-0A51-56CE0A4034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36" y="2507058"/>
            <a:ext cx="4104127" cy="184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65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a 2"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CB066B1-0A5A-3F18-8037-5E04C3FC7A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962" y="3600689"/>
            <a:ext cx="3524038" cy="257038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spc="4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mi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non </a:t>
            </a:r>
            <a:r>
              <a:rPr lang="en-US" dirty="0" err="1"/>
              <a:t>nibh</a:t>
            </a:r>
            <a:r>
              <a:rPr lang="en-US" dirty="0"/>
              <a:t> vitae,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Nam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. 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F731FDF-D2B6-2C67-542A-0416665969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108" y="1916113"/>
            <a:ext cx="4194175" cy="19518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400" spc="40" baseline="0">
                <a:solidFill>
                  <a:srgbClr val="092E68"/>
                </a:solidFill>
                <a:latin typeface="DM Serif Display" pitchFamily="2" charset="0"/>
              </a:defRPr>
            </a:lvl1pPr>
          </a:lstStyle>
          <a:p>
            <a:pPr lvl="0"/>
            <a:r>
              <a:rPr lang="en-US" dirty="0"/>
              <a:t>Grafikas </a:t>
            </a:r>
            <a:r>
              <a:rPr lang="en-US" dirty="0" err="1"/>
              <a:t>diagrama</a:t>
            </a:r>
            <a:endParaRPr lang="en-US" dirty="0"/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91D8E18C-F762-BF87-D798-5736B4CA2A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709691" cy="700155"/>
          </a:xfrm>
          <a:prstGeom prst="rect">
            <a:avLst/>
          </a:prstGeom>
        </p:spPr>
      </p:pic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4735FDE9-00DB-161C-AB56-76DA53D06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962" y="6281733"/>
            <a:ext cx="2928619" cy="365129"/>
          </a:xfrm>
          <a:prstGeom prst="rect">
            <a:avLst/>
          </a:prstGeom>
        </p:spPr>
        <p:txBody>
          <a:bodyPr/>
          <a:lstStyle>
            <a:lvl1pPr algn="l">
              <a:defRPr sz="800" spc="30" baseline="0">
                <a:solidFill>
                  <a:srgbClr val="092E68"/>
                </a:solidFill>
                <a:latin typeface="DM Sans" pitchFamily="2" charset="77"/>
              </a:defRPr>
            </a:lvl1pPr>
          </a:lstStyle>
          <a:p>
            <a:fld id="{2C9A1DEF-F8CC-264F-9A7B-89BAB9CBC5C2}" type="slidenum">
              <a:rPr lang="en-US" smtClean="0"/>
              <a:pPr/>
              <a:t>‹#›</a:t>
            </a:fld>
            <a:r>
              <a:rPr lang="en-US" dirty="0"/>
              <a:t>   |   </a:t>
            </a:r>
            <a:r>
              <a:rPr lang="en-US" dirty="0" err="1"/>
              <a:t>Centrinė</a:t>
            </a:r>
            <a:r>
              <a:rPr lang="en-US" dirty="0"/>
              <a:t> </a:t>
            </a:r>
            <a:r>
              <a:rPr lang="en-US" dirty="0" err="1"/>
              <a:t>projektų</a:t>
            </a:r>
            <a:r>
              <a:rPr lang="en-US" dirty="0"/>
              <a:t> </a:t>
            </a:r>
            <a:r>
              <a:rPr lang="en-US" dirty="0" err="1"/>
              <a:t>valdymo</a:t>
            </a:r>
            <a:r>
              <a:rPr lang="en-US" dirty="0"/>
              <a:t> </a:t>
            </a:r>
            <a:r>
              <a:rPr lang="en-US" dirty="0" err="1"/>
              <a:t>agentūra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98074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680">
          <p15:clr>
            <a:srgbClr val="FBAE40"/>
          </p15:clr>
        </p15:guide>
        <p15:guide id="4" orient="horz" pos="1207">
          <p15:clr>
            <a:srgbClr val="FBAE40"/>
          </p15:clr>
        </p15:guide>
        <p15:guide id="5" pos="737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rindinis">
    <p:bg>
      <p:bgPr>
        <a:solidFill>
          <a:srgbClr val="092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954D973F-A96E-AF06-6554-2DCAEF089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" y="0"/>
            <a:ext cx="1216884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56516C-543C-6E55-A0F9-D04DA19B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217795"/>
            <a:ext cx="6362242" cy="1951892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300" b="0">
                <a:solidFill>
                  <a:srgbClr val="DCDCDC"/>
                </a:solidFill>
                <a:latin typeface="DM Serif Display" pitchFamily="2" charset="0"/>
              </a:defRPr>
            </a:lvl1pPr>
          </a:lstStyle>
          <a:p>
            <a:r>
              <a:rPr lang="lt-LT" dirty="0"/>
              <a:t>Prezentacijos</a:t>
            </a:r>
            <a:br>
              <a:rPr lang="lt-LT" dirty="0"/>
            </a:br>
            <a:r>
              <a:rPr lang="lt-LT" dirty="0"/>
              <a:t>pavadinimas</a:t>
            </a:r>
            <a:endParaRPr lang="x-non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DFE79BE-CDE8-E4D2-17EB-D976AD165BB9}"/>
              </a:ext>
            </a:extLst>
          </p:cNvPr>
          <p:cNvSpPr txBox="1">
            <a:spLocks/>
          </p:cNvSpPr>
          <p:nvPr userDrawn="1"/>
        </p:nvSpPr>
        <p:spPr>
          <a:xfrm>
            <a:off x="479425" y="4464783"/>
            <a:ext cx="6362242" cy="1951892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5300" b="0" i="0" u="none" strike="noStrike" kern="1200" cap="none" spc="0" baseline="0">
                <a:solidFill>
                  <a:srgbClr val="DCDCDC"/>
                </a:solidFill>
                <a:uFillTx/>
                <a:latin typeface="DM Serif Display" pitchFamily="2" charset="0"/>
              </a:defRPr>
            </a:lvl1pPr>
          </a:lstStyle>
          <a:p>
            <a:endParaRPr lang="x-none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16D93F7-F62C-C5C7-53ED-AA483DF8FD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5923279"/>
            <a:ext cx="3817394" cy="4933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44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 spc="40" baseline="0">
                <a:solidFill>
                  <a:srgbClr val="DCDCDC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NAME SURNAME</a:t>
            </a:r>
          </a:p>
          <a:p>
            <a:pPr lvl="0"/>
            <a:r>
              <a:rPr lang="en-US" dirty="0"/>
              <a:t>Lorem Ipsum</a:t>
            </a:r>
          </a:p>
          <a:p>
            <a:pPr lvl="0"/>
            <a:r>
              <a:rPr lang="en-US" dirty="0"/>
              <a:t>2022 10 13</a:t>
            </a: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610F3ED-EB3B-6C0A-33F8-46A95B8D57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2" y="353166"/>
            <a:ext cx="3069204" cy="117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73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rindinis"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954D973F-A96E-AF06-6554-2DCAEF089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" y="0"/>
            <a:ext cx="1216884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56516C-543C-6E55-A0F9-D04DA19B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217795"/>
            <a:ext cx="6362242" cy="1951892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300" b="0">
                <a:solidFill>
                  <a:srgbClr val="092D68"/>
                </a:solidFill>
                <a:latin typeface="DM Serif Display" pitchFamily="2" charset="0"/>
              </a:defRPr>
            </a:lvl1pPr>
          </a:lstStyle>
          <a:p>
            <a:r>
              <a:rPr lang="lt-LT" dirty="0"/>
              <a:t>Prezentacijos</a:t>
            </a:r>
            <a:br>
              <a:rPr lang="lt-LT" dirty="0"/>
            </a:br>
            <a:r>
              <a:rPr lang="lt-LT" dirty="0"/>
              <a:t>pavadinimas</a:t>
            </a:r>
            <a:endParaRPr lang="x-non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DFE79BE-CDE8-E4D2-17EB-D976AD165BB9}"/>
              </a:ext>
            </a:extLst>
          </p:cNvPr>
          <p:cNvSpPr txBox="1">
            <a:spLocks/>
          </p:cNvSpPr>
          <p:nvPr userDrawn="1"/>
        </p:nvSpPr>
        <p:spPr>
          <a:xfrm>
            <a:off x="479425" y="4464783"/>
            <a:ext cx="6362242" cy="1951892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5300" b="0" i="0" u="none" strike="noStrike" kern="1200" cap="none" spc="0" baseline="0">
                <a:solidFill>
                  <a:srgbClr val="DCDCDC"/>
                </a:solidFill>
                <a:uFillTx/>
                <a:latin typeface="DM Serif Display" pitchFamily="2" charset="0"/>
              </a:defRPr>
            </a:lvl1pPr>
          </a:lstStyle>
          <a:p>
            <a:endParaRPr lang="x-none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16D93F7-F62C-C5C7-53ED-AA483DF8FD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5923279"/>
            <a:ext cx="3817394" cy="4933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44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 spc="40" baseline="0">
                <a:solidFill>
                  <a:srgbClr val="092D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NAME SURNAME</a:t>
            </a:r>
          </a:p>
          <a:p>
            <a:pPr lvl="0"/>
            <a:r>
              <a:rPr lang="en-US" dirty="0"/>
              <a:t>Lorem Ipsum</a:t>
            </a:r>
          </a:p>
          <a:p>
            <a:pPr lvl="0"/>
            <a:r>
              <a:rPr lang="en-US" dirty="0"/>
              <a:t>2022 10 13</a:t>
            </a: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75A65DB-7067-EE10-E2FB-0C1EDEBA2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1" y="352616"/>
            <a:ext cx="3069204" cy="117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32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grindinis"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954D973F-A96E-AF06-6554-2DCAEF089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" y="0"/>
            <a:ext cx="1216884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56516C-543C-6E55-A0F9-D04DA19B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217795"/>
            <a:ext cx="6362242" cy="1951892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300" b="0">
                <a:solidFill>
                  <a:srgbClr val="092D68"/>
                </a:solidFill>
                <a:latin typeface="DM Serif Display" pitchFamily="2" charset="0"/>
              </a:defRPr>
            </a:lvl1pPr>
          </a:lstStyle>
          <a:p>
            <a:r>
              <a:rPr lang="lt-LT" dirty="0"/>
              <a:t>Prezentacijos</a:t>
            </a:r>
            <a:br>
              <a:rPr lang="lt-LT" dirty="0"/>
            </a:br>
            <a:r>
              <a:rPr lang="lt-LT" dirty="0"/>
              <a:t>pavadinimas</a:t>
            </a:r>
            <a:endParaRPr lang="x-non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DFE79BE-CDE8-E4D2-17EB-D976AD165BB9}"/>
              </a:ext>
            </a:extLst>
          </p:cNvPr>
          <p:cNvSpPr txBox="1">
            <a:spLocks/>
          </p:cNvSpPr>
          <p:nvPr userDrawn="1"/>
        </p:nvSpPr>
        <p:spPr>
          <a:xfrm>
            <a:off x="479425" y="4464783"/>
            <a:ext cx="6362242" cy="1951892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5300" b="0" i="0" u="none" strike="noStrike" kern="1200" cap="none" spc="0" baseline="0">
                <a:solidFill>
                  <a:srgbClr val="DCDCDC"/>
                </a:solidFill>
                <a:uFillTx/>
                <a:latin typeface="DM Serif Display" pitchFamily="2" charset="0"/>
              </a:defRPr>
            </a:lvl1pPr>
          </a:lstStyle>
          <a:p>
            <a:endParaRPr lang="x-none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16D93F7-F62C-C5C7-53ED-AA483DF8FD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5923279"/>
            <a:ext cx="3817394" cy="4933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44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 spc="40" baseline="0">
                <a:solidFill>
                  <a:srgbClr val="092D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NAME SURNAME</a:t>
            </a:r>
          </a:p>
          <a:p>
            <a:pPr lvl="0"/>
            <a:r>
              <a:rPr lang="en-US" dirty="0"/>
              <a:t>Lorem Ipsum</a:t>
            </a:r>
          </a:p>
          <a:p>
            <a:pPr lvl="0"/>
            <a:r>
              <a:rPr lang="en-US" dirty="0"/>
              <a:t>2022 10 13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65ADB94-D25A-17DB-F83A-A0164416F6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2" y="365639"/>
            <a:ext cx="3069204" cy="117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87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agrindinis"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954D973F-A96E-AF06-6554-2DCAEF089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" y="0"/>
            <a:ext cx="1216884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56516C-543C-6E55-A0F9-D04DA19B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217795"/>
            <a:ext cx="6362242" cy="1951892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300" b="0">
                <a:solidFill>
                  <a:srgbClr val="092D68"/>
                </a:solidFill>
                <a:latin typeface="DM Serif Display" pitchFamily="2" charset="0"/>
              </a:defRPr>
            </a:lvl1pPr>
          </a:lstStyle>
          <a:p>
            <a:r>
              <a:rPr lang="lt-LT" dirty="0"/>
              <a:t>Prezentacijos</a:t>
            </a:r>
            <a:br>
              <a:rPr lang="lt-LT" dirty="0"/>
            </a:br>
            <a:r>
              <a:rPr lang="lt-LT" dirty="0"/>
              <a:t>pavadinimas</a:t>
            </a:r>
            <a:endParaRPr lang="x-non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DFE79BE-CDE8-E4D2-17EB-D976AD165BB9}"/>
              </a:ext>
            </a:extLst>
          </p:cNvPr>
          <p:cNvSpPr txBox="1">
            <a:spLocks/>
          </p:cNvSpPr>
          <p:nvPr userDrawn="1"/>
        </p:nvSpPr>
        <p:spPr>
          <a:xfrm>
            <a:off x="479425" y="4464783"/>
            <a:ext cx="6362242" cy="1951892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5300" b="0" i="0" u="none" strike="noStrike" kern="1200" cap="none" spc="0" baseline="0">
                <a:solidFill>
                  <a:srgbClr val="DCDCDC"/>
                </a:solidFill>
                <a:uFillTx/>
                <a:latin typeface="DM Serif Display" pitchFamily="2" charset="0"/>
              </a:defRPr>
            </a:lvl1pPr>
          </a:lstStyle>
          <a:p>
            <a:endParaRPr lang="x-none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16D93F7-F62C-C5C7-53ED-AA483DF8FD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807634"/>
            <a:ext cx="3817394" cy="4933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44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 spc="40" baseline="0">
                <a:solidFill>
                  <a:srgbClr val="092D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NAME SURNAME</a:t>
            </a:r>
          </a:p>
          <a:p>
            <a:pPr lvl="0"/>
            <a:r>
              <a:rPr lang="en-US" dirty="0"/>
              <a:t>Lorem Ipsum</a:t>
            </a:r>
          </a:p>
          <a:p>
            <a:pPr lvl="0"/>
            <a:r>
              <a:rPr lang="en-US" dirty="0"/>
              <a:t>2022 10 13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3B110FE-39A3-916D-6E4D-3676A8416E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637213"/>
            <a:ext cx="3543300" cy="9271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40A4F1C-21F9-EFF5-13C0-8FD2D4C4B6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225" y="6521857"/>
            <a:ext cx="3817394" cy="4933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44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 spc="40" baseline="0">
                <a:solidFill>
                  <a:srgbClr val="092D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 err="1"/>
              <a:t>Finansuojama</a:t>
            </a:r>
            <a:r>
              <a:rPr lang="en-US" dirty="0"/>
              <a:t> </a:t>
            </a:r>
            <a:r>
              <a:rPr lang="en-US" dirty="0" err="1"/>
              <a:t>iš</a:t>
            </a:r>
            <a:r>
              <a:rPr lang="en-US" dirty="0"/>
              <a:t> Europos </a:t>
            </a:r>
            <a:r>
              <a:rPr lang="en-US" dirty="0" err="1"/>
              <a:t>socialinio</a:t>
            </a:r>
            <a:r>
              <a:rPr lang="en-US" dirty="0"/>
              <a:t> </a:t>
            </a:r>
            <a:r>
              <a:rPr lang="en-US" dirty="0" err="1"/>
              <a:t>fondo</a:t>
            </a:r>
            <a:endParaRPr lang="en-US" dirty="0"/>
          </a:p>
        </p:txBody>
      </p:sp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2C23A6F-A38F-BE70-1D77-9302EDC4A5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2" y="365639"/>
            <a:ext cx="3069204" cy="117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72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grindinis"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954D973F-A96E-AF06-6554-2DCAEF089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" y="0"/>
            <a:ext cx="1216884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56516C-543C-6E55-A0F9-D04DA19B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217795"/>
            <a:ext cx="6362242" cy="1951892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300" b="0">
                <a:solidFill>
                  <a:srgbClr val="092D68"/>
                </a:solidFill>
                <a:latin typeface="DM Serif Display" pitchFamily="2" charset="0"/>
              </a:defRPr>
            </a:lvl1pPr>
          </a:lstStyle>
          <a:p>
            <a:r>
              <a:rPr lang="lt-LT" dirty="0"/>
              <a:t>Prezentacijos</a:t>
            </a:r>
            <a:br>
              <a:rPr lang="lt-LT" dirty="0"/>
            </a:br>
            <a:r>
              <a:rPr lang="lt-LT" dirty="0"/>
              <a:t>pavadinimas</a:t>
            </a:r>
            <a:endParaRPr lang="x-non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DFE79BE-CDE8-E4D2-17EB-D976AD165BB9}"/>
              </a:ext>
            </a:extLst>
          </p:cNvPr>
          <p:cNvSpPr txBox="1">
            <a:spLocks/>
          </p:cNvSpPr>
          <p:nvPr userDrawn="1"/>
        </p:nvSpPr>
        <p:spPr>
          <a:xfrm>
            <a:off x="479425" y="4464783"/>
            <a:ext cx="6362242" cy="1951892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5300" b="0" i="0" u="none" strike="noStrike" kern="1200" cap="none" spc="0" baseline="0">
                <a:solidFill>
                  <a:srgbClr val="DCDCDC"/>
                </a:solidFill>
                <a:uFillTx/>
                <a:latin typeface="DM Serif Display" pitchFamily="2" charset="0"/>
              </a:defRPr>
            </a:lvl1pPr>
          </a:lstStyle>
          <a:p>
            <a:endParaRPr lang="x-none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16D93F7-F62C-C5C7-53ED-AA483DF8FD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807634"/>
            <a:ext cx="3817394" cy="4933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44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 spc="40" baseline="0">
                <a:solidFill>
                  <a:srgbClr val="092D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NAME SURNAME</a:t>
            </a:r>
          </a:p>
          <a:p>
            <a:pPr lvl="0"/>
            <a:r>
              <a:rPr lang="en-US" dirty="0"/>
              <a:t>Lorem Ipsum</a:t>
            </a:r>
          </a:p>
          <a:p>
            <a:pPr lvl="0"/>
            <a:r>
              <a:rPr lang="en-US" dirty="0"/>
              <a:t>2022 10 13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E37E232-BA38-668A-FE1C-32D64760A6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22" y="6066905"/>
            <a:ext cx="2095500" cy="625762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70F5363-F47F-8BF7-AEC8-CB0DC9788E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2" y="365639"/>
            <a:ext cx="3069204" cy="117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00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agrindinis"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954D973F-A96E-AF06-6554-2DCAEF089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" y="0"/>
            <a:ext cx="1216884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56516C-543C-6E55-A0F9-D04DA19B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217795"/>
            <a:ext cx="6362242" cy="1951892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300" b="0">
                <a:solidFill>
                  <a:srgbClr val="092D68"/>
                </a:solidFill>
                <a:latin typeface="DM Serif Display" pitchFamily="2" charset="0"/>
              </a:defRPr>
            </a:lvl1pPr>
          </a:lstStyle>
          <a:p>
            <a:r>
              <a:rPr lang="lt-LT" dirty="0"/>
              <a:t>Prezentacijos</a:t>
            </a:r>
            <a:br>
              <a:rPr lang="lt-LT" dirty="0"/>
            </a:br>
            <a:r>
              <a:rPr lang="lt-LT" dirty="0"/>
              <a:t>pavadinimas</a:t>
            </a:r>
            <a:endParaRPr lang="x-non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DFE79BE-CDE8-E4D2-17EB-D976AD165BB9}"/>
              </a:ext>
            </a:extLst>
          </p:cNvPr>
          <p:cNvSpPr txBox="1">
            <a:spLocks/>
          </p:cNvSpPr>
          <p:nvPr userDrawn="1"/>
        </p:nvSpPr>
        <p:spPr>
          <a:xfrm>
            <a:off x="479425" y="4464783"/>
            <a:ext cx="6362242" cy="1951892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5300" b="0" i="0" u="none" strike="noStrike" kern="1200" cap="none" spc="0" baseline="0">
                <a:solidFill>
                  <a:srgbClr val="DCDCDC"/>
                </a:solidFill>
                <a:uFillTx/>
                <a:latin typeface="DM Serif Display" pitchFamily="2" charset="0"/>
              </a:defRPr>
            </a:lvl1pPr>
          </a:lstStyle>
          <a:p>
            <a:endParaRPr lang="x-none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16D93F7-F62C-C5C7-53ED-AA483DF8FD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807634"/>
            <a:ext cx="3817394" cy="4933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44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 spc="40" baseline="0">
                <a:solidFill>
                  <a:srgbClr val="092D68"/>
                </a:solidFill>
                <a:latin typeface="DM Sans" pitchFamily="2" charset="77"/>
              </a:defRPr>
            </a:lvl1pPr>
          </a:lstStyle>
          <a:p>
            <a:pPr lvl="0"/>
            <a:r>
              <a:rPr lang="en-US" dirty="0"/>
              <a:t>NAME SURNAME</a:t>
            </a:r>
          </a:p>
          <a:p>
            <a:pPr lvl="0"/>
            <a:r>
              <a:rPr lang="en-US" dirty="0"/>
              <a:t>Lorem Ipsum</a:t>
            </a:r>
          </a:p>
          <a:p>
            <a:pPr lvl="0"/>
            <a:r>
              <a:rPr lang="en-US" dirty="0"/>
              <a:t>2022 10 13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C2D81F4-DD5B-049D-12CC-11CD5E39CA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" t="11906" r="10043" b="14293"/>
          <a:stretch/>
        </p:blipFill>
        <p:spPr>
          <a:xfrm>
            <a:off x="381000" y="5643881"/>
            <a:ext cx="2497932" cy="942658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B8CCD33-A910-963A-986E-BD3E9943EC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2" y="365639"/>
            <a:ext cx="3069204" cy="117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15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650" r:id="rId2"/>
    <p:sldLayoutId id="2147483762" r:id="rId3"/>
    <p:sldLayoutId id="2147483759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38" r:id="rId13"/>
    <p:sldLayoutId id="2147483745" r:id="rId14"/>
    <p:sldLayoutId id="2147483747" r:id="rId15"/>
    <p:sldLayoutId id="2147483739" r:id="rId16"/>
    <p:sldLayoutId id="2147483763" r:id="rId17"/>
    <p:sldLayoutId id="2147483757" r:id="rId18"/>
    <p:sldLayoutId id="2147483740" r:id="rId19"/>
    <p:sldLayoutId id="2147483751" r:id="rId20"/>
    <p:sldLayoutId id="2147483741" r:id="rId21"/>
    <p:sldLayoutId id="2147483743" r:id="rId22"/>
    <p:sldLayoutId id="2147483750" r:id="rId23"/>
    <p:sldLayoutId id="2147483752" r:id="rId24"/>
    <p:sldLayoutId id="2147483756" r:id="rId25"/>
    <p:sldLayoutId id="2147483754" r:id="rId26"/>
    <p:sldLayoutId id="2147483744" r:id="rId27"/>
    <p:sldLayoutId id="2147483758" r:id="rId28"/>
    <p:sldLayoutId id="2147483746" r:id="rId29"/>
    <p:sldLayoutId id="2147483748" r:id="rId30"/>
    <p:sldLayoutId id="2147483761" r:id="rId31"/>
    <p:sldLayoutId id="2147483760" r:id="rId32"/>
    <p:sldLayoutId id="2147483773" r:id="rId33"/>
  </p:sldLayoutIdLst>
  <p:hf hdr="0" dt="0"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7401" userDrawn="1">
          <p15:clr>
            <a:srgbClr val="F26B43"/>
          </p15:clr>
        </p15:guide>
        <p15:guide id="4" orient="horz" pos="4042" userDrawn="1">
          <p15:clr>
            <a:srgbClr val="F26B43"/>
          </p15:clr>
        </p15:guide>
        <p15:guide id="5" pos="8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nemokumas.avnt.lt/public/home/main" TargetMode="Externa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1F9B5-DE64-25A6-7B3A-74640AEB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65" y="2453054"/>
            <a:ext cx="6095111" cy="1951892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lt-LT" sz="2400" dirty="0"/>
            </a:br>
            <a:r>
              <a:rPr lang="en-US" sz="2400" dirty="0"/>
              <a:t>“</a:t>
            </a:r>
            <a:r>
              <a:rPr lang="lt-LT" sz="2400" b="1" dirty="0"/>
              <a:t>STIPRINTI INOVACIJŲ EKOSISTEMAS MOKSLO CENTRUOSE“ </a:t>
            </a:r>
            <a:br>
              <a:rPr lang="lt-LT" sz="2400" dirty="0"/>
            </a:br>
            <a:endParaRPr lang="en-LT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ED9C7-FFBA-FF0E-B408-7314583702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985" y="5038007"/>
            <a:ext cx="3817394" cy="49339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lt-LT" sz="1600" dirty="0"/>
              <a:t>Gytis Petrukaitis 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lt-LT" sz="1600" dirty="0"/>
              <a:t>Centrinė projektų valdymo agentūra</a:t>
            </a:r>
            <a:endParaRPr lang="en-LT" sz="1600" dirty="0"/>
          </a:p>
        </p:txBody>
      </p:sp>
    </p:spTree>
    <p:extLst>
      <p:ext uri="{BB962C8B-B14F-4D97-AF65-F5344CB8AC3E}">
        <p14:creationId xmlns:p14="http://schemas.microsoft.com/office/powerpoint/2010/main" val="860133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FE8A7-BF65-A05E-3673-FC5FEA97E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D5D7E-DD04-6444-3003-CA98364394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t-LT" sz="4400" dirty="0" err="1"/>
              <a:t>Reikalvimas</a:t>
            </a:r>
            <a:r>
              <a:rPr lang="lt-LT" sz="4400" dirty="0"/>
              <a:t> veiksmingai bendradarbiauti</a:t>
            </a:r>
            <a:endParaRPr lang="en-L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098DF-BB49-E4B9-7884-65E6EC2A4358}"/>
              </a:ext>
            </a:extLst>
          </p:cNvPr>
          <p:cNvSpPr txBox="1"/>
          <p:nvPr/>
        </p:nvSpPr>
        <p:spPr>
          <a:xfrm>
            <a:off x="6248400" y="6104965"/>
            <a:ext cx="184731" cy="369332"/>
          </a:xfrm>
          <a:prstGeom prst="rect">
            <a:avLst/>
          </a:prstGeom>
          <a:solidFill>
            <a:srgbClr val="DCDCDC"/>
          </a:solidFill>
        </p:spPr>
        <p:txBody>
          <a:bodyPr wrap="none" rtlCol="0">
            <a:spAutoFit/>
          </a:bodyPr>
          <a:lstStyle/>
          <a:p>
            <a:endParaRPr lang="en-LT" dirty="0"/>
          </a:p>
        </p:txBody>
      </p:sp>
      <p:sp>
        <p:nvSpPr>
          <p:cNvPr id="2" name="Turinio vietos rezervavimo ženklas 2">
            <a:extLst>
              <a:ext uri="{FF2B5EF4-FFF2-40B4-BE49-F238E27FC236}">
                <a16:creationId xmlns:a16="http://schemas.microsoft.com/office/drawing/2014/main" id="{4106D28D-C788-B6BF-6E43-E07CDCD3D8DC}"/>
              </a:ext>
            </a:extLst>
          </p:cNvPr>
          <p:cNvSpPr txBox="1">
            <a:spLocks/>
          </p:cNvSpPr>
          <p:nvPr/>
        </p:nvSpPr>
        <p:spPr>
          <a:xfrm>
            <a:off x="766812" y="1689099"/>
            <a:ext cx="8524875" cy="4692650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67583-2B2C-938B-55D6-3C6C6F9356B9}"/>
              </a:ext>
            </a:extLst>
          </p:cNvPr>
          <p:cNvSpPr txBox="1"/>
          <p:nvPr/>
        </p:nvSpPr>
        <p:spPr>
          <a:xfrm>
            <a:off x="1336642" y="2827908"/>
            <a:ext cx="9518716" cy="1569660"/>
          </a:xfrm>
          <a:prstGeom prst="rect">
            <a:avLst/>
          </a:prstGeom>
          <a:noFill/>
          <a:ln>
            <a:solidFill>
              <a:srgbClr val="142D64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>
              <a:buNone/>
            </a:pPr>
            <a:r>
              <a:rPr lang="lt-LT" dirty="0">
                <a:latin typeface="DM Sans" pitchFamily="2" charset="-70"/>
              </a:rPr>
              <a:t>Aprašo 5.11 reikalavimas – </a:t>
            </a:r>
            <a:r>
              <a:rPr lang="lt-LT" dirty="0">
                <a:highlight>
                  <a:srgbClr val="FFFF00"/>
                </a:highlight>
                <a:latin typeface="DM Sans" pitchFamily="2" charset="-70"/>
              </a:rPr>
              <a:t>bent 1  MTEP </a:t>
            </a:r>
            <a:r>
              <a:rPr lang="lt-LT" dirty="0">
                <a:latin typeface="DM Sans" pitchFamily="2" charset="-70"/>
              </a:rPr>
              <a:t>iš </a:t>
            </a:r>
            <a:r>
              <a:rPr lang="lt-LT" dirty="0" err="1">
                <a:latin typeface="DM Sans" pitchFamily="2" charset="-70"/>
              </a:rPr>
              <a:t>paprojekčių</a:t>
            </a:r>
            <a:r>
              <a:rPr lang="lt-LT" dirty="0">
                <a:latin typeface="DM Sans" pitchFamily="2" charset="-70"/>
              </a:rPr>
              <a:t> turi </a:t>
            </a:r>
            <a:r>
              <a:rPr lang="lt-LT" dirty="0"/>
              <a:t>MSI ir (arba) universiteto ligoninė </a:t>
            </a:r>
            <a:r>
              <a:rPr lang="lt-LT" b="1" dirty="0">
                <a:highlight>
                  <a:srgbClr val="FFFF00"/>
                </a:highlight>
              </a:rPr>
              <a:t>veiksmingai bendradarbiaujant su įmone </a:t>
            </a:r>
            <a:r>
              <a:rPr lang="lt-LT" dirty="0">
                <a:highlight>
                  <a:srgbClr val="FFFF00"/>
                </a:highlight>
              </a:rPr>
              <a:t>(įmonėmis)</a:t>
            </a:r>
            <a:r>
              <a:rPr lang="lt-LT" dirty="0"/>
              <a:t> pagal BBIR 25 straipsnį, kai MTEP </a:t>
            </a:r>
            <a:r>
              <a:rPr lang="lt-LT" dirty="0" err="1"/>
              <a:t>paprojekčio</a:t>
            </a:r>
            <a:r>
              <a:rPr lang="lt-LT" dirty="0"/>
              <a:t> rezultatą planuojama teikti rinkai, </a:t>
            </a:r>
            <a:r>
              <a:rPr lang="lt-LT" dirty="0" err="1"/>
              <a:t>t.y</a:t>
            </a:r>
            <a:r>
              <a:rPr lang="lt-LT" dirty="0"/>
              <a:t>. planuojama vykdyti ekonominė veikla</a:t>
            </a:r>
            <a:endParaRPr lang="lt-LT" dirty="0">
              <a:latin typeface="DM Sans" pitchFamily="2" charset="-7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5A70CA-0384-8619-8E7C-F44A0DEF6750}"/>
              </a:ext>
            </a:extLst>
          </p:cNvPr>
          <p:cNvGrpSpPr/>
          <p:nvPr/>
        </p:nvGrpSpPr>
        <p:grpSpPr>
          <a:xfrm>
            <a:off x="10157553" y="379389"/>
            <a:ext cx="1894900" cy="1100620"/>
            <a:chOff x="5746397" y="1049905"/>
            <a:chExt cx="2233237" cy="146089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CDC5E85-4B25-317E-FE60-A2E0963F1A08}"/>
                </a:ext>
              </a:extLst>
            </p:cNvPr>
            <p:cNvSpPr/>
            <p:nvPr/>
          </p:nvSpPr>
          <p:spPr>
            <a:xfrm>
              <a:off x="5746397" y="1049905"/>
              <a:ext cx="2233237" cy="1460892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lt-LT" dirty="0"/>
            </a:p>
          </p:txBody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08A41C71-97F4-78A0-EEF7-1945FB2A327B}"/>
                </a:ext>
              </a:extLst>
            </p:cNvPr>
            <p:cNvSpPr txBox="1"/>
            <p:nvPr/>
          </p:nvSpPr>
          <p:spPr>
            <a:xfrm>
              <a:off x="6073447" y="1263848"/>
              <a:ext cx="1579137" cy="1033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t-LT" kern="1200" noProof="0" dirty="0"/>
                <a:t>Ekonominė veikla</a:t>
              </a:r>
              <a:endParaRPr lang="en-US" kern="1200" noProof="0" dirty="0"/>
            </a:p>
          </p:txBody>
        </p:sp>
      </p:grpSp>
      <p:sp>
        <p:nvSpPr>
          <p:cNvPr id="12" name="Arrow: Down 11">
            <a:extLst>
              <a:ext uri="{FF2B5EF4-FFF2-40B4-BE49-F238E27FC236}">
                <a16:creationId xmlns:a16="http://schemas.microsoft.com/office/drawing/2014/main" id="{FD2CA92D-7CEB-BF39-7E14-7085AD8A78EB}"/>
              </a:ext>
            </a:extLst>
          </p:cNvPr>
          <p:cNvSpPr/>
          <p:nvPr/>
        </p:nvSpPr>
        <p:spPr>
          <a:xfrm>
            <a:off x="6248400" y="4715788"/>
            <a:ext cx="1602557" cy="67387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49987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86234-7DA5-D369-1735-79A8B5C6B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BE377-4E9B-A795-8A5C-05FF1215DD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t-LT" sz="4400" dirty="0"/>
              <a:t>Veiksmingas bendradarbiavimas</a:t>
            </a:r>
            <a:endParaRPr lang="en-L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057954-55F1-DF05-8FD4-A2884F62B13D}"/>
              </a:ext>
            </a:extLst>
          </p:cNvPr>
          <p:cNvSpPr txBox="1"/>
          <p:nvPr/>
        </p:nvSpPr>
        <p:spPr>
          <a:xfrm>
            <a:off x="6248400" y="6104965"/>
            <a:ext cx="184731" cy="369332"/>
          </a:xfrm>
          <a:prstGeom prst="rect">
            <a:avLst/>
          </a:prstGeom>
          <a:solidFill>
            <a:srgbClr val="DCDCDC"/>
          </a:solidFill>
        </p:spPr>
        <p:txBody>
          <a:bodyPr wrap="none" rtlCol="0">
            <a:spAutoFit/>
          </a:bodyPr>
          <a:lstStyle/>
          <a:p>
            <a:endParaRPr lang="en-LT" dirty="0"/>
          </a:p>
        </p:txBody>
      </p:sp>
      <p:sp>
        <p:nvSpPr>
          <p:cNvPr id="2" name="Turinio vietos rezervavimo ženklas 2">
            <a:extLst>
              <a:ext uri="{FF2B5EF4-FFF2-40B4-BE49-F238E27FC236}">
                <a16:creationId xmlns:a16="http://schemas.microsoft.com/office/drawing/2014/main" id="{CEFE07DF-A890-B3C0-E95D-89806D693DB0}"/>
              </a:ext>
            </a:extLst>
          </p:cNvPr>
          <p:cNvSpPr txBox="1">
            <a:spLocks/>
          </p:cNvSpPr>
          <p:nvPr/>
        </p:nvSpPr>
        <p:spPr>
          <a:xfrm>
            <a:off x="766812" y="1689099"/>
            <a:ext cx="8524875" cy="4692650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6511F3-58E6-4AED-E817-F53F342FD6D6}"/>
              </a:ext>
            </a:extLst>
          </p:cNvPr>
          <p:cNvSpPr txBox="1"/>
          <p:nvPr/>
        </p:nvSpPr>
        <p:spPr>
          <a:xfrm>
            <a:off x="982744" y="1821394"/>
            <a:ext cx="9518716" cy="2677656"/>
          </a:xfrm>
          <a:prstGeom prst="rect">
            <a:avLst/>
          </a:prstGeom>
          <a:noFill/>
          <a:ln>
            <a:solidFill>
              <a:srgbClr val="142D64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>
              <a:buNone/>
            </a:pPr>
            <a:r>
              <a:rPr lang="lt-LT" b="1" u="sng" dirty="0"/>
              <a:t>BBIR 2 straipsnio 90 punkte nustatyta apibrėžtis.</a:t>
            </a:r>
          </a:p>
          <a:p>
            <a:pPr marL="0" indent="0">
              <a:buNone/>
            </a:pPr>
            <a:endParaRPr lang="lt-LT" dirty="0">
              <a:latin typeface="DM Sans" pitchFamily="2" charset="-70"/>
            </a:endParaRPr>
          </a:p>
          <a:p>
            <a:pPr lvl="0"/>
            <a:r>
              <a:rPr lang="lt-LT" dirty="0"/>
              <a:t>Bendradarbiauja ne mažiau kaip dvi nepriklausomos šalys</a:t>
            </a:r>
          </a:p>
          <a:p>
            <a:pPr lvl="0"/>
            <a:r>
              <a:rPr lang="lt-LT" dirty="0"/>
              <a:t>Tikslas – keistis žiniomis ar technologijomis arba pasiekti bendrą rezultatą dalijantis darbais</a:t>
            </a:r>
          </a:p>
          <a:p>
            <a:pPr lvl="0"/>
            <a:r>
              <a:rPr lang="lt-LT" dirty="0"/>
              <a:t>Šalys bendrai apibrėžia projekto aprėptį</a:t>
            </a:r>
          </a:p>
          <a:p>
            <a:pPr lvl="0"/>
            <a:r>
              <a:rPr lang="lt-LT" dirty="0"/>
              <a:t>Dalinasi rizika ir rezultatais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8AE91B-827B-4A23-A621-1CD3CEF67730}"/>
              </a:ext>
            </a:extLst>
          </p:cNvPr>
          <p:cNvGrpSpPr/>
          <p:nvPr/>
        </p:nvGrpSpPr>
        <p:grpSpPr>
          <a:xfrm>
            <a:off x="10157553" y="379389"/>
            <a:ext cx="1894900" cy="1100620"/>
            <a:chOff x="5746397" y="1049905"/>
            <a:chExt cx="2233237" cy="146089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662E60-B904-913C-D9B3-296A6D6FF8BE}"/>
                </a:ext>
              </a:extLst>
            </p:cNvPr>
            <p:cNvSpPr/>
            <p:nvPr/>
          </p:nvSpPr>
          <p:spPr>
            <a:xfrm>
              <a:off x="5746397" y="1049905"/>
              <a:ext cx="2233237" cy="1460892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lt-LT" dirty="0"/>
            </a:p>
          </p:txBody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792E870F-90C4-86F1-E106-C2766290B07D}"/>
                </a:ext>
              </a:extLst>
            </p:cNvPr>
            <p:cNvSpPr txBox="1"/>
            <p:nvPr/>
          </p:nvSpPr>
          <p:spPr>
            <a:xfrm>
              <a:off x="6073447" y="1263848"/>
              <a:ext cx="1579137" cy="1033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t-LT" kern="1200" noProof="0" dirty="0"/>
                <a:t>Ekonominė veikla</a:t>
              </a:r>
              <a:endParaRPr lang="en-US" kern="1200" noProof="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43669D4-8C70-1FDF-FE28-ECBD24FECDBA}"/>
              </a:ext>
            </a:extLst>
          </p:cNvPr>
          <p:cNvSpPr txBox="1"/>
          <p:nvPr/>
        </p:nvSpPr>
        <p:spPr>
          <a:xfrm>
            <a:off x="982744" y="5504693"/>
            <a:ext cx="95941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lt-LT" b="1" dirty="0"/>
              <a:t>Nėra laikoma bendradarbiavimu: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dirty="0"/>
              <a:t>Pagal sutartis atliekami moksliniai tyrimai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t-LT" dirty="0"/>
              <a:t>Mokslinių tyrimų paslaugų teikimas</a:t>
            </a:r>
          </a:p>
        </p:txBody>
      </p:sp>
    </p:spTree>
    <p:extLst>
      <p:ext uri="{BB962C8B-B14F-4D97-AF65-F5344CB8AC3E}">
        <p14:creationId xmlns:p14="http://schemas.microsoft.com/office/powerpoint/2010/main" val="94265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6A522-542C-6FC4-23B1-7A33BE038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0E2EF-5C94-8812-DFB8-8E747EC900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t-LT" sz="4400" dirty="0"/>
              <a:t>Veiksmingas bendradarbiavimas priedai</a:t>
            </a:r>
            <a:endParaRPr lang="en-L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8F3B9-D888-B6B7-BAA6-8C862893B1D2}"/>
              </a:ext>
            </a:extLst>
          </p:cNvPr>
          <p:cNvSpPr txBox="1"/>
          <p:nvPr/>
        </p:nvSpPr>
        <p:spPr>
          <a:xfrm>
            <a:off x="6248400" y="6104965"/>
            <a:ext cx="184731" cy="369332"/>
          </a:xfrm>
          <a:prstGeom prst="rect">
            <a:avLst/>
          </a:prstGeom>
          <a:solidFill>
            <a:srgbClr val="DCDCDC"/>
          </a:solidFill>
        </p:spPr>
        <p:txBody>
          <a:bodyPr wrap="none" rtlCol="0">
            <a:spAutoFit/>
          </a:bodyPr>
          <a:lstStyle/>
          <a:p>
            <a:endParaRPr lang="en-LT" dirty="0"/>
          </a:p>
        </p:txBody>
      </p:sp>
      <p:sp>
        <p:nvSpPr>
          <p:cNvPr id="2" name="Turinio vietos rezervavimo ženklas 2">
            <a:extLst>
              <a:ext uri="{FF2B5EF4-FFF2-40B4-BE49-F238E27FC236}">
                <a16:creationId xmlns:a16="http://schemas.microsoft.com/office/drawing/2014/main" id="{89E94E65-C4DE-E4B9-F468-B98D3B5DEA41}"/>
              </a:ext>
            </a:extLst>
          </p:cNvPr>
          <p:cNvSpPr txBox="1">
            <a:spLocks/>
          </p:cNvSpPr>
          <p:nvPr/>
        </p:nvSpPr>
        <p:spPr>
          <a:xfrm>
            <a:off x="766812" y="1689099"/>
            <a:ext cx="8524875" cy="4692650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92753C-854B-08EF-5386-80CF563669A3}"/>
              </a:ext>
            </a:extLst>
          </p:cNvPr>
          <p:cNvSpPr txBox="1"/>
          <p:nvPr/>
        </p:nvSpPr>
        <p:spPr>
          <a:xfrm>
            <a:off x="982744" y="1758059"/>
            <a:ext cx="9518716" cy="4893647"/>
          </a:xfrm>
          <a:prstGeom prst="rect">
            <a:avLst/>
          </a:prstGeom>
          <a:noFill/>
          <a:ln>
            <a:solidFill>
              <a:srgbClr val="142D64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>
              <a:buNone/>
            </a:pPr>
            <a:r>
              <a:rPr lang="lt-LT" b="1" u="sng" dirty="0"/>
              <a:t>BBIR 25 straipsnio 6 straipsnio b punktas </a:t>
            </a:r>
          </a:p>
          <a:p>
            <a:pPr marL="0" indent="0">
              <a:buNone/>
            </a:pPr>
            <a:endParaRPr lang="lt-LT" b="1" u="sng" dirty="0"/>
          </a:p>
          <a:p>
            <a:pPr marL="0" indent="0">
              <a:buNone/>
            </a:pPr>
            <a:r>
              <a:rPr lang="lt-LT" dirty="0"/>
              <a:t>15 procentinių punktų, jeigu tenkinama viena iš šių sąlygų:</a:t>
            </a:r>
          </a:p>
          <a:p>
            <a:pPr marL="0" indent="0">
              <a:buNone/>
            </a:pPr>
            <a:r>
              <a:rPr lang="lt-LT" dirty="0"/>
              <a:t>i) vykdant projektą veiksmingai bendradarbiauja:</a:t>
            </a:r>
          </a:p>
          <a:p>
            <a:pPr marL="0" indent="0">
              <a:buNone/>
            </a:pPr>
            <a:r>
              <a:rPr lang="lt-LT" dirty="0"/>
              <a:t>—įmonės, kurių bent viena yra MVĮ, arba projektas vykdomas bent dviejose valstybėse narėse, arba valstybėje narėje ir EEE susitarimo susitariančiojoje šalyje, ir nė viena įmonė nepadengia daugiau kaip 70 % tinkamų finansuoti išlaidų, arba</a:t>
            </a:r>
          </a:p>
          <a:p>
            <a:pPr marL="0" indent="0">
              <a:buNone/>
            </a:pPr>
            <a:r>
              <a:rPr lang="lt-LT" b="1" dirty="0"/>
              <a:t>— įmonė ir bent viena mokslinių tyrimų ir žinių sklaidos organizacija, kuri viena ar kartu </a:t>
            </a:r>
            <a:r>
              <a:rPr lang="lt-LT" b="1" u="sng" dirty="0"/>
              <a:t>padengia bent 10 % tinkamų finansuoti išlaidų </a:t>
            </a:r>
            <a:r>
              <a:rPr lang="lt-LT" b="1" dirty="0"/>
              <a:t>ir turi teisę skelbti savo pačios mokslinių tyrimų rezultatus;</a:t>
            </a:r>
          </a:p>
          <a:p>
            <a:pPr marL="0" indent="0">
              <a:buNone/>
            </a:pPr>
            <a:endParaRPr lang="lt-LT" b="1" u="sng" dirty="0"/>
          </a:p>
          <a:p>
            <a:pPr marL="0" indent="0">
              <a:buNone/>
            </a:pPr>
            <a:endParaRPr lang="lt-LT" dirty="0">
              <a:latin typeface="DM Sans" pitchFamily="2" charset="-7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EA291E-6433-1A2F-8AF8-D15E068DC994}"/>
              </a:ext>
            </a:extLst>
          </p:cNvPr>
          <p:cNvGrpSpPr/>
          <p:nvPr/>
        </p:nvGrpSpPr>
        <p:grpSpPr>
          <a:xfrm>
            <a:off x="10157553" y="379389"/>
            <a:ext cx="1894900" cy="1100620"/>
            <a:chOff x="5746397" y="1049905"/>
            <a:chExt cx="2233237" cy="146089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2233366-6279-07F1-9022-64920FFB77E4}"/>
                </a:ext>
              </a:extLst>
            </p:cNvPr>
            <p:cNvSpPr/>
            <p:nvPr/>
          </p:nvSpPr>
          <p:spPr>
            <a:xfrm>
              <a:off x="5746397" y="1049905"/>
              <a:ext cx="2233237" cy="1460892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lt-LT" dirty="0"/>
            </a:p>
          </p:txBody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FD7D0B2F-0416-4CB1-65A9-D88A089F861A}"/>
                </a:ext>
              </a:extLst>
            </p:cNvPr>
            <p:cNvSpPr txBox="1"/>
            <p:nvPr/>
          </p:nvSpPr>
          <p:spPr>
            <a:xfrm>
              <a:off x="6073447" y="1263848"/>
              <a:ext cx="1579137" cy="1033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t-LT" kern="1200" noProof="0" dirty="0"/>
                <a:t>Ekonominė veikla</a:t>
              </a:r>
              <a:endParaRPr lang="en-US" kern="12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019839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62311-F883-8F06-345E-175D17FAA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E92D1-64D3-63E6-4A49-A45B9AF419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MSI </a:t>
            </a:r>
            <a:r>
              <a:rPr lang="en-US" dirty="0" err="1"/>
              <a:t>priemoka</a:t>
            </a:r>
            <a:r>
              <a:rPr lang="en-US" dirty="0"/>
              <a:t> u</a:t>
            </a:r>
            <a:r>
              <a:rPr lang="lt-LT" dirty="0"/>
              <a:t>ž veiksmingą bendradarbiavimą</a:t>
            </a:r>
            <a:endParaRPr lang="en-L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37260-48BF-5DB8-D1B1-330A5AD6405E}"/>
              </a:ext>
            </a:extLst>
          </p:cNvPr>
          <p:cNvSpPr txBox="1"/>
          <p:nvPr/>
        </p:nvSpPr>
        <p:spPr>
          <a:xfrm>
            <a:off x="6248400" y="6104965"/>
            <a:ext cx="184731" cy="369332"/>
          </a:xfrm>
          <a:prstGeom prst="rect">
            <a:avLst/>
          </a:prstGeom>
          <a:solidFill>
            <a:srgbClr val="DCDCDC"/>
          </a:solidFill>
        </p:spPr>
        <p:txBody>
          <a:bodyPr wrap="none" rtlCol="0">
            <a:spAutoFit/>
          </a:bodyPr>
          <a:lstStyle/>
          <a:p>
            <a:endParaRPr lang="en-LT" dirty="0"/>
          </a:p>
        </p:txBody>
      </p:sp>
      <p:sp>
        <p:nvSpPr>
          <p:cNvPr id="2" name="Turinio vietos rezervavimo ženklas 2">
            <a:extLst>
              <a:ext uri="{FF2B5EF4-FFF2-40B4-BE49-F238E27FC236}">
                <a16:creationId xmlns:a16="http://schemas.microsoft.com/office/drawing/2014/main" id="{48CD254A-9570-3755-440C-CEDE8552C585}"/>
              </a:ext>
            </a:extLst>
          </p:cNvPr>
          <p:cNvSpPr txBox="1">
            <a:spLocks/>
          </p:cNvSpPr>
          <p:nvPr/>
        </p:nvSpPr>
        <p:spPr>
          <a:xfrm>
            <a:off x="766812" y="1689099"/>
            <a:ext cx="8524875" cy="4692650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F53A40-B11A-B0E0-AAA1-27F52D9E06EB}"/>
              </a:ext>
            </a:extLst>
          </p:cNvPr>
          <p:cNvSpPr txBox="1"/>
          <p:nvPr/>
        </p:nvSpPr>
        <p:spPr>
          <a:xfrm>
            <a:off x="1121953" y="4476926"/>
            <a:ext cx="9153264" cy="1015663"/>
          </a:xfrm>
          <a:prstGeom prst="rect">
            <a:avLst/>
          </a:prstGeom>
          <a:noFill/>
          <a:ln>
            <a:solidFill>
              <a:srgbClr val="142D64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dirty="0">
                <a:solidFill>
                  <a:srgbClr val="000000"/>
                </a:solidFill>
                <a:latin typeface="Calibri"/>
              </a:rPr>
              <a:t>Moksliniai tyrimai </a:t>
            </a:r>
            <a:r>
              <a:rPr lang="lt-LT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(ekonominė veikla) </a:t>
            </a:r>
            <a:r>
              <a:rPr lang="lt-LT" dirty="0">
                <a:solidFill>
                  <a:srgbClr val="000000"/>
                </a:solidFill>
                <a:latin typeface="Calibri"/>
              </a:rPr>
              <a:t>– 5.000 EUR X (0,5+0,15)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=3.100 EUR</a:t>
            </a:r>
            <a:r>
              <a:rPr lang="lt-LT" dirty="0">
                <a:solidFill>
                  <a:srgbClr val="000000"/>
                </a:solidFill>
                <a:latin typeface="Calibri"/>
              </a:rPr>
              <a:t> (valstybės </a:t>
            </a:r>
            <a:r>
              <a:rPr lang="lt-LT" dirty="0" err="1">
                <a:solidFill>
                  <a:srgbClr val="000000"/>
                </a:solidFill>
                <a:latin typeface="Calibri"/>
              </a:rPr>
              <a:t>pag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a</a:t>
            </a:r>
            <a:r>
              <a:rPr lang="lt-LT" dirty="0" err="1">
                <a:solidFill>
                  <a:srgbClr val="000000"/>
                </a:solidFill>
                <a:latin typeface="Calibri"/>
              </a:rPr>
              <a:t>lba</a:t>
            </a:r>
            <a:r>
              <a:rPr lang="lt-LT" dirty="0">
                <a:solidFill>
                  <a:srgbClr val="000000"/>
                </a:solidFill>
                <a:latin typeface="Calibri"/>
              </a:rPr>
              <a:t>)</a:t>
            </a:r>
            <a:endParaRPr lang="en-US" dirty="0">
              <a:solidFill>
                <a:srgbClr val="000000"/>
              </a:solidFill>
              <a:latin typeface="Calibri"/>
            </a:endParaRPr>
          </a:p>
          <a:p>
            <a:pPr marL="0" lvl="0" indent="0"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Calibri"/>
              </a:rPr>
              <a:t>Nuosavas</a:t>
            </a:r>
            <a:r>
              <a:rPr lang="lt-LT" dirty="0">
                <a:solidFill>
                  <a:srgbClr val="000000"/>
                </a:solidFill>
                <a:latin typeface="Calibri"/>
              </a:rPr>
              <a:t> indėlis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 MSI1/MSI2=5.000EUR - 3.100EUR= </a:t>
            </a:r>
            <a:r>
              <a:rPr lang="lt-LT" dirty="0">
                <a:solidFill>
                  <a:srgbClr val="000000"/>
                </a:solidFill>
                <a:latin typeface="Calibri"/>
              </a:rPr>
              <a:t>1.900 EUR </a:t>
            </a:r>
          </a:p>
          <a:p>
            <a:pPr marL="0" indent="0">
              <a:buNone/>
            </a:pPr>
            <a:endParaRPr lang="lt-LT" dirty="0">
              <a:latin typeface="DM Sans" pitchFamily="2" charset="-70"/>
            </a:endParaRPr>
          </a:p>
        </p:txBody>
      </p:sp>
      <p:grpSp>
        <p:nvGrpSpPr>
          <p:cNvPr id="5" name="Turinio vietos rezervavimo ženklas 6">
            <a:extLst>
              <a:ext uri="{FF2B5EF4-FFF2-40B4-BE49-F238E27FC236}">
                <a16:creationId xmlns:a16="http://schemas.microsoft.com/office/drawing/2014/main" id="{C236AA52-8AB6-0704-E717-401ACD8E28BF}"/>
              </a:ext>
            </a:extLst>
          </p:cNvPr>
          <p:cNvGrpSpPr/>
          <p:nvPr/>
        </p:nvGrpSpPr>
        <p:grpSpPr>
          <a:xfrm>
            <a:off x="1319752" y="2580771"/>
            <a:ext cx="8181688" cy="1246263"/>
            <a:chOff x="843232" y="2024161"/>
            <a:chExt cx="10505532" cy="170523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CDF2914-0569-983E-580E-74FED2A60809}"/>
                </a:ext>
              </a:extLst>
            </p:cNvPr>
            <p:cNvSpPr/>
            <p:nvPr/>
          </p:nvSpPr>
          <p:spPr>
            <a:xfrm>
              <a:off x="843232" y="2024445"/>
              <a:ext cx="1704679" cy="17046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04677"/>
                <a:gd name="f7" fmla="val 852339"/>
                <a:gd name="f8" fmla="val 381605"/>
                <a:gd name="f9" fmla="val 1323073"/>
                <a:gd name="f10" fmla="val 1704678"/>
                <a:gd name="f11" fmla="+- 0 0 -90"/>
                <a:gd name="f12" fmla="*/ f3 1 1704677"/>
                <a:gd name="f13" fmla="*/ f4 1 1704677"/>
                <a:gd name="f14" fmla="val f5"/>
                <a:gd name="f15" fmla="val f6"/>
                <a:gd name="f16" fmla="*/ f11 f0 1"/>
                <a:gd name="f17" fmla="+- f15 0 f14"/>
                <a:gd name="f18" fmla="*/ f16 1 f2"/>
                <a:gd name="f19" fmla="*/ f17 1 1704677"/>
                <a:gd name="f20" fmla="*/ 0 f17 1"/>
                <a:gd name="f21" fmla="*/ 852339 f17 1"/>
                <a:gd name="f22" fmla="*/ 1704678 f17 1"/>
                <a:gd name="f23" fmla="+- f18 0 f1"/>
                <a:gd name="f24" fmla="*/ f20 1 1704677"/>
                <a:gd name="f25" fmla="*/ f21 1 1704677"/>
                <a:gd name="f26" fmla="*/ f22 1 1704677"/>
                <a:gd name="f27" fmla="*/ f14 1 f19"/>
                <a:gd name="f28" fmla="*/ f15 1 f19"/>
                <a:gd name="f29" fmla="*/ f24 1 f19"/>
                <a:gd name="f30" fmla="*/ f25 1 f19"/>
                <a:gd name="f31" fmla="*/ f26 1 f19"/>
                <a:gd name="f32" fmla="*/ f27 f12 1"/>
                <a:gd name="f33" fmla="*/ f28 f12 1"/>
                <a:gd name="f34" fmla="*/ f28 f13 1"/>
                <a:gd name="f35" fmla="*/ f27 f13 1"/>
                <a:gd name="f36" fmla="*/ f29 f12 1"/>
                <a:gd name="f37" fmla="*/ f30 f13 1"/>
                <a:gd name="f38" fmla="*/ f30 f12 1"/>
                <a:gd name="f39" fmla="*/ f29 f13 1"/>
                <a:gd name="f40" fmla="*/ f31 f12 1"/>
                <a:gd name="f41" fmla="*/ f31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6" y="f37"/>
                </a:cxn>
                <a:cxn ang="f23">
                  <a:pos x="f38" y="f39"/>
                </a:cxn>
                <a:cxn ang="f23">
                  <a:pos x="f40" y="f37"/>
                </a:cxn>
                <a:cxn ang="f23">
                  <a:pos x="f38" y="f41"/>
                </a:cxn>
                <a:cxn ang="f23">
                  <a:pos x="f36" y="f37"/>
                </a:cxn>
              </a:cxnLst>
              <a:rect l="f32" t="f35" r="f33" b="f34"/>
              <a:pathLst>
                <a:path w="1704677" h="1704677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67425" tIns="267425" rIns="267425" bIns="267425" anchor="ctr" anchorCtr="1" compatLnSpc="1">
              <a:noAutofit/>
            </a:bodyPr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lt-LT" sz="1400" b="0" i="0" u="none" strike="noStrike" kern="1200" cap="none" spc="0" baseline="0">
                  <a:solidFill>
                    <a:srgbClr val="FFFFFF"/>
                  </a:solidFill>
                  <a:uFillTx/>
                  <a:latin typeface="Verdana" pitchFamily="34"/>
                  <a:ea typeface="Verdana" pitchFamily="34"/>
                </a:rPr>
                <a:t>A </a:t>
              </a:r>
            </a:p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FFFFFF"/>
                  </a:solidFill>
                  <a:uFillTx/>
                  <a:latin typeface="Verdana" pitchFamily="34"/>
                  <a:ea typeface="Verdana" pitchFamily="34"/>
                </a:rPr>
                <a:t>90</a:t>
              </a:r>
              <a:r>
                <a:rPr lang="lt-LT" sz="1400" b="0" i="0" u="none" strike="noStrike" kern="1200" cap="none" spc="0" baseline="0">
                  <a:solidFill>
                    <a:srgbClr val="FFFFFF"/>
                  </a:solidFill>
                  <a:uFillTx/>
                  <a:latin typeface="Verdana" pitchFamily="34"/>
                  <a:ea typeface="Verdana" pitchFamily="34"/>
                </a:rPr>
                <a:t>.000 EUR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73E21D4-5A01-DB1C-F679-45479A704578}"/>
                </a:ext>
              </a:extLst>
            </p:cNvPr>
            <p:cNvSpPr/>
            <p:nvPr/>
          </p:nvSpPr>
          <p:spPr>
            <a:xfrm>
              <a:off x="2686333" y="2382423"/>
              <a:ext cx="988713" cy="9887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8712"/>
                <a:gd name="f7" fmla="val 131054"/>
                <a:gd name="f8" fmla="val 378083"/>
                <a:gd name="f9" fmla="val 610629"/>
                <a:gd name="f10" fmla="val 857658"/>
                <a:gd name="f11" fmla="+- 0 0 -90"/>
                <a:gd name="f12" fmla="*/ f3 1 988712"/>
                <a:gd name="f13" fmla="*/ f4 1 988712"/>
                <a:gd name="f14" fmla="val f5"/>
                <a:gd name="f15" fmla="val f6"/>
                <a:gd name="f16" fmla="*/ f11 f0 1"/>
                <a:gd name="f17" fmla="+- f15 0 f14"/>
                <a:gd name="f18" fmla="*/ f16 1 f2"/>
                <a:gd name="f19" fmla="*/ f17 1 988712"/>
                <a:gd name="f20" fmla="*/ 131054 f17 1"/>
                <a:gd name="f21" fmla="*/ 378083 f17 1"/>
                <a:gd name="f22" fmla="*/ 610629 f17 1"/>
                <a:gd name="f23" fmla="*/ 857658 f17 1"/>
                <a:gd name="f24" fmla="+- f18 0 f1"/>
                <a:gd name="f25" fmla="*/ f20 1 988712"/>
                <a:gd name="f26" fmla="*/ f21 1 988712"/>
                <a:gd name="f27" fmla="*/ f22 1 988712"/>
                <a:gd name="f28" fmla="*/ f23 1 988712"/>
                <a:gd name="f29" fmla="*/ f14 1 f19"/>
                <a:gd name="f30" fmla="*/ f15 1 f19"/>
                <a:gd name="f31" fmla="*/ f25 1 f19"/>
                <a:gd name="f32" fmla="*/ f26 1 f19"/>
                <a:gd name="f33" fmla="*/ f27 1 f19"/>
                <a:gd name="f34" fmla="*/ f28 1 f19"/>
                <a:gd name="f35" fmla="*/ f29 f12 1"/>
                <a:gd name="f36" fmla="*/ f30 f12 1"/>
                <a:gd name="f37" fmla="*/ f30 f13 1"/>
                <a:gd name="f38" fmla="*/ f29 f13 1"/>
                <a:gd name="f39" fmla="*/ f31 f12 1"/>
                <a:gd name="f40" fmla="*/ f32 f13 1"/>
                <a:gd name="f41" fmla="*/ f32 f12 1"/>
                <a:gd name="f42" fmla="*/ f31 f13 1"/>
                <a:gd name="f43" fmla="*/ f33 f12 1"/>
                <a:gd name="f44" fmla="*/ f34 f12 1"/>
                <a:gd name="f45" fmla="*/ f33 f13 1"/>
                <a:gd name="f46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9" y="f40"/>
                </a:cxn>
                <a:cxn ang="f24">
                  <a:pos x="f41" y="f40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0"/>
                </a:cxn>
                <a:cxn ang="f24">
                  <a:pos x="f44" y="f40"/>
                </a:cxn>
                <a:cxn ang="f24">
                  <a:pos x="f44" y="f45"/>
                </a:cxn>
                <a:cxn ang="f24">
                  <a:pos x="f43" y="f45"/>
                </a:cxn>
                <a:cxn ang="f24">
                  <a:pos x="f43" y="f46"/>
                </a:cxn>
                <a:cxn ang="f24">
                  <a:pos x="f41" y="f46"/>
                </a:cxn>
                <a:cxn ang="f24">
                  <a:pos x="f41" y="f45"/>
                </a:cxn>
                <a:cxn ang="f24">
                  <a:pos x="f39" y="f45"/>
                </a:cxn>
                <a:cxn ang="f24">
                  <a:pos x="f39" y="f40"/>
                </a:cxn>
              </a:cxnLst>
              <a:rect l="f35" t="f38" r="f36" b="f37"/>
              <a:pathLst>
                <a:path w="988712" h="988712">
                  <a:moveTo>
                    <a:pt x="f7" y="f8"/>
                  </a:moveTo>
                  <a:lnTo>
                    <a:pt x="f8" y="f8"/>
                  </a:lnTo>
                  <a:lnTo>
                    <a:pt x="f8" y="f7"/>
                  </a:lnTo>
                  <a:lnTo>
                    <a:pt x="f9" y="f7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9"/>
                  </a:lnTo>
                  <a:lnTo>
                    <a:pt x="f9" y="f9"/>
                  </a:lnTo>
                  <a:lnTo>
                    <a:pt x="f9" y="f10"/>
                  </a:lnTo>
                  <a:lnTo>
                    <a:pt x="f8" y="f10"/>
                  </a:lnTo>
                  <a:lnTo>
                    <a:pt x="f8" y="f9"/>
                  </a:lnTo>
                  <a:lnTo>
                    <a:pt x="f7" y="f9"/>
                  </a:lnTo>
                  <a:lnTo>
                    <a:pt x="f7" y="f8"/>
                  </a:lnTo>
                  <a:close/>
                </a:path>
              </a:pathLst>
            </a:custGeom>
            <a:solidFill>
              <a:srgbClr val="B0BCDE"/>
            </a:solidFill>
            <a:ln cap="flat">
              <a:noFill/>
              <a:prstDash val="solid"/>
            </a:ln>
          </p:spPr>
          <p:txBody>
            <a:bodyPr vert="horz" wrap="square" lIns="131051" tIns="378086" rIns="131051" bIns="378086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t-LT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E37D591-2329-135C-9A62-D8171DD16C02}"/>
                </a:ext>
              </a:extLst>
            </p:cNvPr>
            <p:cNvSpPr/>
            <p:nvPr/>
          </p:nvSpPr>
          <p:spPr>
            <a:xfrm>
              <a:off x="3813459" y="2024445"/>
              <a:ext cx="1704679" cy="17046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04677"/>
                <a:gd name="f7" fmla="val 852339"/>
                <a:gd name="f8" fmla="val 381605"/>
                <a:gd name="f9" fmla="val 1323073"/>
                <a:gd name="f10" fmla="val 1704678"/>
                <a:gd name="f11" fmla="+- 0 0 -90"/>
                <a:gd name="f12" fmla="*/ f3 1 1704677"/>
                <a:gd name="f13" fmla="*/ f4 1 1704677"/>
                <a:gd name="f14" fmla="val f5"/>
                <a:gd name="f15" fmla="val f6"/>
                <a:gd name="f16" fmla="*/ f11 f0 1"/>
                <a:gd name="f17" fmla="+- f15 0 f14"/>
                <a:gd name="f18" fmla="*/ f16 1 f2"/>
                <a:gd name="f19" fmla="*/ f17 1 1704677"/>
                <a:gd name="f20" fmla="*/ 0 f17 1"/>
                <a:gd name="f21" fmla="*/ 852339 f17 1"/>
                <a:gd name="f22" fmla="*/ 1704678 f17 1"/>
                <a:gd name="f23" fmla="+- f18 0 f1"/>
                <a:gd name="f24" fmla="*/ f20 1 1704677"/>
                <a:gd name="f25" fmla="*/ f21 1 1704677"/>
                <a:gd name="f26" fmla="*/ f22 1 1704677"/>
                <a:gd name="f27" fmla="*/ f14 1 f19"/>
                <a:gd name="f28" fmla="*/ f15 1 f19"/>
                <a:gd name="f29" fmla="*/ f24 1 f19"/>
                <a:gd name="f30" fmla="*/ f25 1 f19"/>
                <a:gd name="f31" fmla="*/ f26 1 f19"/>
                <a:gd name="f32" fmla="*/ f27 f12 1"/>
                <a:gd name="f33" fmla="*/ f28 f12 1"/>
                <a:gd name="f34" fmla="*/ f28 f13 1"/>
                <a:gd name="f35" fmla="*/ f27 f13 1"/>
                <a:gd name="f36" fmla="*/ f29 f12 1"/>
                <a:gd name="f37" fmla="*/ f30 f13 1"/>
                <a:gd name="f38" fmla="*/ f30 f12 1"/>
                <a:gd name="f39" fmla="*/ f29 f13 1"/>
                <a:gd name="f40" fmla="*/ f31 f12 1"/>
                <a:gd name="f41" fmla="*/ f31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6" y="f37"/>
                </a:cxn>
                <a:cxn ang="f23">
                  <a:pos x="f38" y="f39"/>
                </a:cxn>
                <a:cxn ang="f23">
                  <a:pos x="f40" y="f37"/>
                </a:cxn>
                <a:cxn ang="f23">
                  <a:pos x="f38" y="f41"/>
                </a:cxn>
                <a:cxn ang="f23">
                  <a:pos x="f36" y="f37"/>
                </a:cxn>
              </a:cxnLst>
              <a:rect l="f32" t="f35" r="f33" b="f34"/>
              <a:pathLst>
                <a:path w="1704677" h="1704677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67425" tIns="267425" rIns="267425" bIns="267425" anchor="ctr" anchorCtr="1" compatLnSpc="1">
              <a:noAutofit/>
            </a:bodyPr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FFFFFF"/>
                  </a:solidFill>
                  <a:uFillTx/>
                  <a:latin typeface="Verdana" pitchFamily="34"/>
                  <a:ea typeface="Verdana" pitchFamily="34"/>
                </a:rPr>
                <a:t>MSI1</a:t>
              </a:r>
              <a:r>
                <a:rPr lang="lt-LT" sz="1400" b="0" i="0" u="none" strike="noStrike" kern="1200" cap="none" spc="0" baseline="0">
                  <a:solidFill>
                    <a:srgbClr val="FFFFFF"/>
                  </a:solidFill>
                  <a:uFillTx/>
                  <a:latin typeface="Verdana" pitchFamily="34"/>
                  <a:ea typeface="Verdana" pitchFamily="34"/>
                </a:rPr>
                <a:t> </a:t>
              </a:r>
            </a:p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FFFFFF"/>
                  </a:solidFill>
                  <a:uFillTx/>
                  <a:latin typeface="Verdana" pitchFamily="34"/>
                  <a:ea typeface="Verdana" pitchFamily="34"/>
                </a:rPr>
                <a:t>5</a:t>
              </a:r>
              <a:r>
                <a:rPr lang="lt-LT" sz="1400" b="0" i="0" u="none" strike="noStrike" kern="1200" cap="none" spc="0" baseline="0">
                  <a:solidFill>
                    <a:srgbClr val="FFFFFF"/>
                  </a:solidFill>
                  <a:uFillTx/>
                  <a:latin typeface="Verdana" pitchFamily="34"/>
                  <a:ea typeface="Verdana" pitchFamily="34"/>
                </a:rPr>
                <a:t>.000 EUR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8184878-1285-5DCF-3718-431073324F5F}"/>
                </a:ext>
              </a:extLst>
            </p:cNvPr>
            <p:cNvSpPr/>
            <p:nvPr/>
          </p:nvSpPr>
          <p:spPr>
            <a:xfrm>
              <a:off x="5656560" y="2382423"/>
              <a:ext cx="988713" cy="9887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8712"/>
                <a:gd name="f7" fmla="val 131054"/>
                <a:gd name="f8" fmla="val 378083"/>
                <a:gd name="f9" fmla="val 610629"/>
                <a:gd name="f10" fmla="val 857658"/>
                <a:gd name="f11" fmla="+- 0 0 -90"/>
                <a:gd name="f12" fmla="*/ f3 1 988712"/>
                <a:gd name="f13" fmla="*/ f4 1 988712"/>
                <a:gd name="f14" fmla="val f5"/>
                <a:gd name="f15" fmla="val f6"/>
                <a:gd name="f16" fmla="*/ f11 f0 1"/>
                <a:gd name="f17" fmla="+- f15 0 f14"/>
                <a:gd name="f18" fmla="*/ f16 1 f2"/>
                <a:gd name="f19" fmla="*/ f17 1 988712"/>
                <a:gd name="f20" fmla="*/ 131054 f17 1"/>
                <a:gd name="f21" fmla="*/ 378083 f17 1"/>
                <a:gd name="f22" fmla="*/ 610629 f17 1"/>
                <a:gd name="f23" fmla="*/ 857658 f17 1"/>
                <a:gd name="f24" fmla="+- f18 0 f1"/>
                <a:gd name="f25" fmla="*/ f20 1 988712"/>
                <a:gd name="f26" fmla="*/ f21 1 988712"/>
                <a:gd name="f27" fmla="*/ f22 1 988712"/>
                <a:gd name="f28" fmla="*/ f23 1 988712"/>
                <a:gd name="f29" fmla="*/ f14 1 f19"/>
                <a:gd name="f30" fmla="*/ f15 1 f19"/>
                <a:gd name="f31" fmla="*/ f25 1 f19"/>
                <a:gd name="f32" fmla="*/ f26 1 f19"/>
                <a:gd name="f33" fmla="*/ f27 1 f19"/>
                <a:gd name="f34" fmla="*/ f28 1 f19"/>
                <a:gd name="f35" fmla="*/ f29 f12 1"/>
                <a:gd name="f36" fmla="*/ f30 f12 1"/>
                <a:gd name="f37" fmla="*/ f30 f13 1"/>
                <a:gd name="f38" fmla="*/ f29 f13 1"/>
                <a:gd name="f39" fmla="*/ f31 f12 1"/>
                <a:gd name="f40" fmla="*/ f32 f13 1"/>
                <a:gd name="f41" fmla="*/ f32 f12 1"/>
                <a:gd name="f42" fmla="*/ f31 f13 1"/>
                <a:gd name="f43" fmla="*/ f33 f12 1"/>
                <a:gd name="f44" fmla="*/ f34 f12 1"/>
                <a:gd name="f45" fmla="*/ f33 f13 1"/>
                <a:gd name="f46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9" y="f40"/>
                </a:cxn>
                <a:cxn ang="f24">
                  <a:pos x="f41" y="f40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0"/>
                </a:cxn>
                <a:cxn ang="f24">
                  <a:pos x="f44" y="f40"/>
                </a:cxn>
                <a:cxn ang="f24">
                  <a:pos x="f44" y="f45"/>
                </a:cxn>
                <a:cxn ang="f24">
                  <a:pos x="f43" y="f45"/>
                </a:cxn>
                <a:cxn ang="f24">
                  <a:pos x="f43" y="f46"/>
                </a:cxn>
                <a:cxn ang="f24">
                  <a:pos x="f41" y="f46"/>
                </a:cxn>
                <a:cxn ang="f24">
                  <a:pos x="f41" y="f45"/>
                </a:cxn>
                <a:cxn ang="f24">
                  <a:pos x="f39" y="f45"/>
                </a:cxn>
                <a:cxn ang="f24">
                  <a:pos x="f39" y="f40"/>
                </a:cxn>
              </a:cxnLst>
              <a:rect l="f35" t="f38" r="f36" b="f37"/>
              <a:pathLst>
                <a:path w="988712" h="988712">
                  <a:moveTo>
                    <a:pt x="f7" y="f8"/>
                  </a:moveTo>
                  <a:lnTo>
                    <a:pt x="f8" y="f8"/>
                  </a:lnTo>
                  <a:lnTo>
                    <a:pt x="f8" y="f7"/>
                  </a:lnTo>
                  <a:lnTo>
                    <a:pt x="f9" y="f7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9"/>
                  </a:lnTo>
                  <a:lnTo>
                    <a:pt x="f9" y="f9"/>
                  </a:lnTo>
                  <a:lnTo>
                    <a:pt x="f9" y="f10"/>
                  </a:lnTo>
                  <a:lnTo>
                    <a:pt x="f8" y="f10"/>
                  </a:lnTo>
                  <a:lnTo>
                    <a:pt x="f8" y="f9"/>
                  </a:lnTo>
                  <a:lnTo>
                    <a:pt x="f7" y="f9"/>
                  </a:lnTo>
                  <a:lnTo>
                    <a:pt x="f7" y="f8"/>
                  </a:lnTo>
                  <a:close/>
                </a:path>
              </a:pathLst>
            </a:custGeom>
            <a:solidFill>
              <a:srgbClr val="B0BCDE"/>
            </a:solidFill>
            <a:ln cap="flat">
              <a:noFill/>
              <a:prstDash val="solid"/>
            </a:ln>
          </p:spPr>
          <p:txBody>
            <a:bodyPr vert="horz" wrap="square" lIns="131051" tIns="378086" rIns="131051" bIns="378086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t-LT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AF48D5A-3060-F9B0-16EB-8770876AF66D}"/>
                </a:ext>
              </a:extLst>
            </p:cNvPr>
            <p:cNvSpPr/>
            <p:nvPr/>
          </p:nvSpPr>
          <p:spPr>
            <a:xfrm>
              <a:off x="6783695" y="2024445"/>
              <a:ext cx="1704679" cy="17046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04677"/>
                <a:gd name="f7" fmla="val 852339"/>
                <a:gd name="f8" fmla="val 381605"/>
                <a:gd name="f9" fmla="val 1323073"/>
                <a:gd name="f10" fmla="val 1704678"/>
                <a:gd name="f11" fmla="+- 0 0 -90"/>
                <a:gd name="f12" fmla="*/ f3 1 1704677"/>
                <a:gd name="f13" fmla="*/ f4 1 1704677"/>
                <a:gd name="f14" fmla="val f5"/>
                <a:gd name="f15" fmla="val f6"/>
                <a:gd name="f16" fmla="*/ f11 f0 1"/>
                <a:gd name="f17" fmla="+- f15 0 f14"/>
                <a:gd name="f18" fmla="*/ f16 1 f2"/>
                <a:gd name="f19" fmla="*/ f17 1 1704677"/>
                <a:gd name="f20" fmla="*/ 0 f17 1"/>
                <a:gd name="f21" fmla="*/ 852339 f17 1"/>
                <a:gd name="f22" fmla="*/ 1704678 f17 1"/>
                <a:gd name="f23" fmla="+- f18 0 f1"/>
                <a:gd name="f24" fmla="*/ f20 1 1704677"/>
                <a:gd name="f25" fmla="*/ f21 1 1704677"/>
                <a:gd name="f26" fmla="*/ f22 1 1704677"/>
                <a:gd name="f27" fmla="*/ f14 1 f19"/>
                <a:gd name="f28" fmla="*/ f15 1 f19"/>
                <a:gd name="f29" fmla="*/ f24 1 f19"/>
                <a:gd name="f30" fmla="*/ f25 1 f19"/>
                <a:gd name="f31" fmla="*/ f26 1 f19"/>
                <a:gd name="f32" fmla="*/ f27 f12 1"/>
                <a:gd name="f33" fmla="*/ f28 f12 1"/>
                <a:gd name="f34" fmla="*/ f28 f13 1"/>
                <a:gd name="f35" fmla="*/ f27 f13 1"/>
                <a:gd name="f36" fmla="*/ f29 f12 1"/>
                <a:gd name="f37" fmla="*/ f30 f13 1"/>
                <a:gd name="f38" fmla="*/ f30 f12 1"/>
                <a:gd name="f39" fmla="*/ f29 f13 1"/>
                <a:gd name="f40" fmla="*/ f31 f12 1"/>
                <a:gd name="f41" fmla="*/ f31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6" y="f37"/>
                </a:cxn>
                <a:cxn ang="f23">
                  <a:pos x="f38" y="f39"/>
                </a:cxn>
                <a:cxn ang="f23">
                  <a:pos x="f40" y="f37"/>
                </a:cxn>
                <a:cxn ang="f23">
                  <a:pos x="f38" y="f41"/>
                </a:cxn>
                <a:cxn ang="f23">
                  <a:pos x="f36" y="f37"/>
                </a:cxn>
              </a:cxnLst>
              <a:rect l="f32" t="f35" r="f33" b="f34"/>
              <a:pathLst>
                <a:path w="1704677" h="1704677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67425" tIns="267425" rIns="267425" bIns="267425" anchor="ctr" anchorCtr="1" compatLnSpc="1">
              <a:noAutofit/>
            </a:bodyPr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FFFFFF"/>
                  </a:solidFill>
                  <a:uFillTx/>
                  <a:latin typeface="Verdana" pitchFamily="34"/>
                  <a:ea typeface="Verdana" pitchFamily="34"/>
                </a:rPr>
                <a:t>MSI2</a:t>
              </a:r>
            </a:p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lt-LT" sz="1400" b="0" i="0" u="none" strike="noStrike" kern="1200" cap="none" spc="0" baseline="0">
                  <a:solidFill>
                    <a:srgbClr val="FFFFFF"/>
                  </a:solidFill>
                  <a:uFillTx/>
                  <a:latin typeface="Verdana" pitchFamily="34"/>
                  <a:ea typeface="Verdana" pitchFamily="34"/>
                </a:rPr>
                <a:t> 5.000 EUR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83D2BDF-8B75-B87E-BCA8-30B7CAE0AC75}"/>
                </a:ext>
              </a:extLst>
            </p:cNvPr>
            <p:cNvSpPr/>
            <p:nvPr/>
          </p:nvSpPr>
          <p:spPr>
            <a:xfrm>
              <a:off x="8626787" y="2382423"/>
              <a:ext cx="988713" cy="9887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8712"/>
                <a:gd name="f7" fmla="val 131054"/>
                <a:gd name="f8" fmla="val 203675"/>
                <a:gd name="f9" fmla="val 857658"/>
                <a:gd name="f10" fmla="val 436220"/>
                <a:gd name="f11" fmla="val 552492"/>
                <a:gd name="f12" fmla="val 785037"/>
                <a:gd name="f13" fmla="+- 0 0 -90"/>
                <a:gd name="f14" fmla="*/ f3 1 988712"/>
                <a:gd name="f15" fmla="*/ f4 1 988712"/>
                <a:gd name="f16" fmla="val f5"/>
                <a:gd name="f17" fmla="val f6"/>
                <a:gd name="f18" fmla="*/ f13 f0 1"/>
                <a:gd name="f19" fmla="+- f17 0 f16"/>
                <a:gd name="f20" fmla="*/ f18 1 f2"/>
                <a:gd name="f21" fmla="*/ f19 1 988712"/>
                <a:gd name="f22" fmla="*/ 131054 f19 1"/>
                <a:gd name="f23" fmla="*/ 203675 f19 1"/>
                <a:gd name="f24" fmla="*/ 857658 f19 1"/>
                <a:gd name="f25" fmla="*/ 436220 f19 1"/>
                <a:gd name="f26" fmla="*/ 552492 f19 1"/>
                <a:gd name="f27" fmla="*/ 785037 f19 1"/>
                <a:gd name="f28" fmla="+- f20 0 f1"/>
                <a:gd name="f29" fmla="*/ f22 1 988712"/>
                <a:gd name="f30" fmla="*/ f23 1 988712"/>
                <a:gd name="f31" fmla="*/ f24 1 988712"/>
                <a:gd name="f32" fmla="*/ f25 1 988712"/>
                <a:gd name="f33" fmla="*/ f26 1 988712"/>
                <a:gd name="f34" fmla="*/ f27 1 988712"/>
                <a:gd name="f35" fmla="*/ f16 1 f21"/>
                <a:gd name="f36" fmla="*/ f17 1 f21"/>
                <a:gd name="f37" fmla="*/ f29 1 f21"/>
                <a:gd name="f38" fmla="*/ f30 1 f21"/>
                <a:gd name="f39" fmla="*/ f31 1 f21"/>
                <a:gd name="f40" fmla="*/ f32 1 f21"/>
                <a:gd name="f41" fmla="*/ f33 1 f21"/>
                <a:gd name="f42" fmla="*/ f34 1 f21"/>
                <a:gd name="f43" fmla="*/ f35 f14 1"/>
                <a:gd name="f44" fmla="*/ f36 f14 1"/>
                <a:gd name="f45" fmla="*/ f36 f15 1"/>
                <a:gd name="f46" fmla="*/ f35 f15 1"/>
                <a:gd name="f47" fmla="*/ f37 f14 1"/>
                <a:gd name="f48" fmla="*/ f38 f15 1"/>
                <a:gd name="f49" fmla="*/ f39 f14 1"/>
                <a:gd name="f50" fmla="*/ f40 f15 1"/>
                <a:gd name="f51" fmla="*/ f41 f15 1"/>
                <a:gd name="f52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7" y="f48"/>
                </a:cxn>
                <a:cxn ang="f28">
                  <a:pos x="f49" y="f48"/>
                </a:cxn>
                <a:cxn ang="f28">
                  <a:pos x="f49" y="f50"/>
                </a:cxn>
                <a:cxn ang="f28">
                  <a:pos x="f47" y="f50"/>
                </a:cxn>
                <a:cxn ang="f28">
                  <a:pos x="f47" y="f48"/>
                </a:cxn>
                <a:cxn ang="f28">
                  <a:pos x="f47" y="f51"/>
                </a:cxn>
                <a:cxn ang="f28">
                  <a:pos x="f49" y="f51"/>
                </a:cxn>
                <a:cxn ang="f28">
                  <a:pos x="f49" y="f52"/>
                </a:cxn>
                <a:cxn ang="f28">
                  <a:pos x="f47" y="f52"/>
                </a:cxn>
                <a:cxn ang="f28">
                  <a:pos x="f47" y="f51"/>
                </a:cxn>
              </a:cxnLst>
              <a:rect l="f43" t="f46" r="f44" b="f45"/>
              <a:pathLst>
                <a:path w="988712" h="988712">
                  <a:moveTo>
                    <a:pt x="f7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7" y="f10"/>
                  </a:lnTo>
                  <a:lnTo>
                    <a:pt x="f7" y="f8"/>
                  </a:lnTo>
                  <a:close/>
                  <a:moveTo>
                    <a:pt x="f7" y="f11"/>
                  </a:moveTo>
                  <a:lnTo>
                    <a:pt x="f9" y="f11"/>
                  </a:lnTo>
                  <a:lnTo>
                    <a:pt x="f9" y="f12"/>
                  </a:lnTo>
                  <a:lnTo>
                    <a:pt x="f7" y="f12"/>
                  </a:lnTo>
                  <a:lnTo>
                    <a:pt x="f7" y="f11"/>
                  </a:lnTo>
                  <a:close/>
                </a:path>
              </a:pathLst>
            </a:custGeom>
            <a:solidFill>
              <a:srgbClr val="B0BCDE"/>
            </a:solidFill>
            <a:ln cap="flat">
              <a:noFill/>
              <a:prstDash val="solid"/>
            </a:ln>
          </p:spPr>
          <p:txBody>
            <a:bodyPr vert="horz" wrap="square" lIns="131051" tIns="203673" rIns="131051" bIns="203673" anchor="ctr" anchorCtr="1" compatLnSpc="1">
              <a:noAutofit/>
            </a:bodyPr>
            <a:lstStyle/>
            <a:p>
              <a:pPr marL="0" marR="0" lvl="0" indent="0" algn="ctr" defTabSz="182245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t-LT" sz="41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DEAE819-D93D-B922-8BDB-6AC0E6EBC663}"/>
                </a:ext>
              </a:extLst>
            </p:cNvPr>
            <p:cNvSpPr/>
            <p:nvPr/>
          </p:nvSpPr>
          <p:spPr>
            <a:xfrm>
              <a:off x="9753923" y="2024161"/>
              <a:ext cx="1594841" cy="17052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94844"/>
                <a:gd name="f7" fmla="val 1705239"/>
                <a:gd name="f8" fmla="val 852620"/>
                <a:gd name="f9" fmla="val 381731"/>
                <a:gd name="f10" fmla="val 357018"/>
                <a:gd name="f11" fmla="val 797422"/>
                <a:gd name="f12" fmla="val 1237826"/>
                <a:gd name="f13" fmla="val 1323509"/>
                <a:gd name="f14" fmla="val 1705240"/>
                <a:gd name="f15" fmla="+- 0 0 -90"/>
                <a:gd name="f16" fmla="*/ f3 1 1594844"/>
                <a:gd name="f17" fmla="*/ f4 1 170523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594844"/>
                <a:gd name="f26" fmla="*/ f22 1 1705239"/>
                <a:gd name="f27" fmla="*/ 0 f23 1"/>
                <a:gd name="f28" fmla="*/ 852620 f22 1"/>
                <a:gd name="f29" fmla="*/ 797422 f23 1"/>
                <a:gd name="f30" fmla="*/ 0 f22 1"/>
                <a:gd name="f31" fmla="*/ 1594844 f23 1"/>
                <a:gd name="f32" fmla="*/ 1705240 f22 1"/>
                <a:gd name="f33" fmla="+- f24 0 f1"/>
                <a:gd name="f34" fmla="*/ f27 1 1594844"/>
                <a:gd name="f35" fmla="*/ f28 1 1705239"/>
                <a:gd name="f36" fmla="*/ f29 1 1594844"/>
                <a:gd name="f37" fmla="*/ f30 1 1705239"/>
                <a:gd name="f38" fmla="*/ f31 1 1594844"/>
                <a:gd name="f39" fmla="*/ f32 1 1705239"/>
                <a:gd name="f40" fmla="*/ f18 1 f25"/>
                <a:gd name="f41" fmla="*/ f19 1 f25"/>
                <a:gd name="f42" fmla="*/ f18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6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5"/>
                </a:cxn>
                <a:cxn ang="f33">
                  <a:pos x="f56" y="f59"/>
                </a:cxn>
                <a:cxn ang="f33">
                  <a:pos x="f54" y="f55"/>
                </a:cxn>
              </a:cxnLst>
              <a:rect l="f50" t="f53" r="f51" b="f52"/>
              <a:pathLst>
                <a:path w="1594844" h="1705239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14"/>
                    <a:pt x="f11" y="f14"/>
                  </a:cubicBezTo>
                  <a:cubicBezTo>
                    <a:pt x="f10" y="f14"/>
                    <a:pt x="f5" y="f13"/>
                    <a:pt x="f5" y="f8"/>
                  </a:cubicBezTo>
                  <a:close/>
                </a:path>
              </a:pathLst>
            </a:custGeom>
            <a:solidFill>
              <a:srgbClr val="FF0000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51341" tIns="267507" rIns="251341" bIns="267507" anchor="ctr" anchorCtr="1" compatLnSpc="1">
              <a:noAutofit/>
            </a:bodyPr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lt-LT" sz="1400" b="0" i="0" u="none" strike="noStrike" kern="1200" cap="none" spc="0" baseline="0">
                  <a:solidFill>
                    <a:srgbClr val="07080B"/>
                  </a:solidFill>
                  <a:uFillTx/>
                  <a:latin typeface="Verdana" pitchFamily="34"/>
                  <a:ea typeface="Verdana" pitchFamily="34"/>
                </a:rPr>
                <a:t>+15</a:t>
              </a:r>
              <a:r>
                <a:rPr lang="en-US" sz="1400" b="0" i="0" u="none" strike="noStrike" kern="1200" cap="none" spc="0" baseline="0">
                  <a:solidFill>
                    <a:srgbClr val="07080B"/>
                  </a:solidFill>
                  <a:uFillTx/>
                  <a:latin typeface="Verdana" pitchFamily="34"/>
                  <a:ea typeface="Verdana" pitchFamily="34"/>
                </a:rPr>
                <a:t>% intensyvumas</a:t>
              </a:r>
              <a:endParaRPr lang="lt-LT" sz="1400" b="0" i="0" u="none" strike="noStrike" kern="1200" cap="none" spc="0" baseline="0">
                <a:solidFill>
                  <a:srgbClr val="07080B"/>
                </a:solidFill>
                <a:uFillTx/>
                <a:latin typeface="Verdana" pitchFamily="34"/>
                <a:ea typeface="Verdana" pitchFamily="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8985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8671F-5A32-BCC6-4371-A8B7EB093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54392-9470-A72A-0124-ED3B2912AF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t-LT" sz="4400" dirty="0"/>
              <a:t>Neekonominė veikla</a:t>
            </a:r>
            <a:endParaRPr lang="en-L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01244F-5D42-5C92-28A6-FD66386B3D63}"/>
              </a:ext>
            </a:extLst>
          </p:cNvPr>
          <p:cNvSpPr txBox="1"/>
          <p:nvPr/>
        </p:nvSpPr>
        <p:spPr>
          <a:xfrm>
            <a:off x="6248400" y="6104965"/>
            <a:ext cx="184731" cy="369332"/>
          </a:xfrm>
          <a:prstGeom prst="rect">
            <a:avLst/>
          </a:prstGeom>
          <a:solidFill>
            <a:srgbClr val="DCDCDC"/>
          </a:solidFill>
        </p:spPr>
        <p:txBody>
          <a:bodyPr wrap="none" rtlCol="0">
            <a:spAutoFit/>
          </a:bodyPr>
          <a:lstStyle/>
          <a:p>
            <a:endParaRPr lang="en-LT" dirty="0"/>
          </a:p>
        </p:txBody>
      </p:sp>
      <p:sp>
        <p:nvSpPr>
          <p:cNvPr id="2" name="Turinio vietos rezervavimo ženklas 2">
            <a:extLst>
              <a:ext uri="{FF2B5EF4-FFF2-40B4-BE49-F238E27FC236}">
                <a16:creationId xmlns:a16="http://schemas.microsoft.com/office/drawing/2014/main" id="{89BB9728-1AD9-67E2-F7AB-D49EBEF4B3E1}"/>
              </a:ext>
            </a:extLst>
          </p:cNvPr>
          <p:cNvSpPr txBox="1">
            <a:spLocks/>
          </p:cNvSpPr>
          <p:nvPr/>
        </p:nvSpPr>
        <p:spPr>
          <a:xfrm>
            <a:off x="766812" y="1689099"/>
            <a:ext cx="8524875" cy="4692650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872E0E-FAFD-4E16-3E21-45F187767381}"/>
              </a:ext>
            </a:extLst>
          </p:cNvPr>
          <p:cNvSpPr txBox="1"/>
          <p:nvPr/>
        </p:nvSpPr>
        <p:spPr>
          <a:xfrm>
            <a:off x="1257235" y="2411539"/>
            <a:ext cx="9518716" cy="2677656"/>
          </a:xfrm>
          <a:prstGeom prst="rect">
            <a:avLst/>
          </a:prstGeom>
          <a:noFill/>
          <a:ln>
            <a:solidFill>
              <a:srgbClr val="142D64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lt-LT" dirty="0">
                <a:latin typeface="DM Sans" pitchFamily="2" charset="-70"/>
              </a:rPr>
              <a:t>Mokymo veikla </a:t>
            </a:r>
          </a:p>
          <a:p>
            <a:r>
              <a:rPr lang="lt-LT" b="1" dirty="0">
                <a:latin typeface="DM Sans" pitchFamily="2" charset="-70"/>
              </a:rPr>
              <a:t>Nepriklausomi MTTP</a:t>
            </a:r>
          </a:p>
          <a:p>
            <a:r>
              <a:rPr lang="lt-LT" dirty="0">
                <a:latin typeface="DM Sans" pitchFamily="2" charset="-70"/>
              </a:rPr>
              <a:t>Mokslinių rezultatų skleidimas (mokymai, atviros prieigos duomenų bazės, vieši leidiniai ar atvirojo kodo programinės įrangos kūrimas</a:t>
            </a:r>
          </a:p>
          <a:p>
            <a:r>
              <a:rPr lang="lt-LT" dirty="0">
                <a:latin typeface="DM Sans" pitchFamily="2" charset="-70"/>
              </a:rPr>
              <a:t>Žinių perdavimo veikla (visos gautos pajamos reinvestuojamos į neekonominę veiklą)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FEF16C-4590-7858-0CE4-F2F6DFED3839}"/>
              </a:ext>
            </a:extLst>
          </p:cNvPr>
          <p:cNvGrpSpPr/>
          <p:nvPr/>
        </p:nvGrpSpPr>
        <p:grpSpPr>
          <a:xfrm>
            <a:off x="9653047" y="242748"/>
            <a:ext cx="2288086" cy="1036479"/>
            <a:chOff x="5746397" y="1049905"/>
            <a:chExt cx="2233237" cy="1460892"/>
          </a:xfrm>
          <a:solidFill>
            <a:srgbClr val="00B05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48797D1-3D3C-1646-17D3-95D0AA492B08}"/>
                </a:ext>
              </a:extLst>
            </p:cNvPr>
            <p:cNvSpPr/>
            <p:nvPr/>
          </p:nvSpPr>
          <p:spPr>
            <a:xfrm>
              <a:off x="5746397" y="1049905"/>
              <a:ext cx="2233237" cy="1460892"/>
            </a:xfrm>
            <a:prstGeom prst="ellipse">
              <a:avLst/>
            </a:prstGeom>
            <a:grpFill/>
            <a:ln w="5715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lt-LT" dirty="0"/>
            </a:p>
          </p:txBody>
        </p:sp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6E0417D3-A44C-3463-7073-5F9635366817}"/>
                </a:ext>
              </a:extLst>
            </p:cNvPr>
            <p:cNvSpPr txBox="1"/>
            <p:nvPr/>
          </p:nvSpPr>
          <p:spPr>
            <a:xfrm>
              <a:off x="6129030" y="1262946"/>
              <a:ext cx="1426706" cy="8577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t-LT" kern="1200" noProof="0" dirty="0"/>
                <a:t>Neekonominė veikla</a:t>
              </a:r>
              <a:endParaRPr lang="en-US" kern="12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4404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0568B-4526-64A4-4DBC-573CBE972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A8CEB-9BB1-942B-4A92-428551EDCF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t-LT" sz="4400" dirty="0"/>
              <a:t>Neekonominė veikla</a:t>
            </a:r>
            <a:endParaRPr lang="en-L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8B5CC4-1F11-4BB4-9C8E-E5C7B01155EB}"/>
              </a:ext>
            </a:extLst>
          </p:cNvPr>
          <p:cNvSpPr txBox="1"/>
          <p:nvPr/>
        </p:nvSpPr>
        <p:spPr>
          <a:xfrm>
            <a:off x="6248400" y="6104965"/>
            <a:ext cx="184731" cy="369332"/>
          </a:xfrm>
          <a:prstGeom prst="rect">
            <a:avLst/>
          </a:prstGeom>
          <a:solidFill>
            <a:srgbClr val="DCDCDC"/>
          </a:solidFill>
        </p:spPr>
        <p:txBody>
          <a:bodyPr wrap="none" rtlCol="0">
            <a:spAutoFit/>
          </a:bodyPr>
          <a:lstStyle/>
          <a:p>
            <a:endParaRPr lang="en-LT" dirty="0"/>
          </a:p>
        </p:txBody>
      </p:sp>
      <p:sp>
        <p:nvSpPr>
          <p:cNvPr id="2" name="Turinio vietos rezervavimo ženklas 2">
            <a:extLst>
              <a:ext uri="{FF2B5EF4-FFF2-40B4-BE49-F238E27FC236}">
                <a16:creationId xmlns:a16="http://schemas.microsoft.com/office/drawing/2014/main" id="{AE7A19A9-0708-3674-F192-22DFA1E5CBDD}"/>
              </a:ext>
            </a:extLst>
          </p:cNvPr>
          <p:cNvSpPr txBox="1">
            <a:spLocks/>
          </p:cNvSpPr>
          <p:nvPr/>
        </p:nvSpPr>
        <p:spPr>
          <a:xfrm>
            <a:off x="766812" y="1689099"/>
            <a:ext cx="8524875" cy="4692650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247912-D18C-EECA-1184-F3025C4F04CD}"/>
              </a:ext>
            </a:extLst>
          </p:cNvPr>
          <p:cNvSpPr txBox="1"/>
          <p:nvPr/>
        </p:nvSpPr>
        <p:spPr>
          <a:xfrm>
            <a:off x="1199396" y="2258556"/>
            <a:ext cx="9518716" cy="2554545"/>
          </a:xfrm>
          <a:prstGeom prst="rect">
            <a:avLst/>
          </a:prstGeom>
          <a:noFill/>
          <a:ln>
            <a:solidFill>
              <a:srgbClr val="142D64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>
              <a:buNone/>
            </a:pPr>
            <a:r>
              <a:rPr lang="lt-LT" b="1" dirty="0">
                <a:latin typeface="DM Sans" pitchFamily="2" charset="-70"/>
              </a:rPr>
              <a:t>Nepriklausomi MTTP</a:t>
            </a:r>
          </a:p>
          <a:p>
            <a:pPr marL="0" indent="0">
              <a:buNone/>
            </a:pPr>
            <a:r>
              <a:rPr lang="lt-LT" dirty="0">
                <a:latin typeface="DM Sans" pitchFamily="2" charset="-70"/>
              </a:rPr>
              <a:t>
Turi būti nepriklausomi
Tyrimo tikslas – žinios ir geresnis supratimas 
</a:t>
            </a:r>
          </a:p>
          <a:p>
            <a:pPr marL="0" indent="0">
              <a:buNone/>
            </a:pPr>
            <a:r>
              <a:rPr lang="lt-LT" sz="2000" i="1" dirty="0">
                <a:latin typeface="DM Sans" pitchFamily="2" charset="-70"/>
              </a:rPr>
              <a:t>(Įmonių vardu atliekami moksliniai tyrimai ir technologinė plėtra nelaikomi nepriklausomais)</a:t>
            </a:r>
            <a:endParaRPr lang="en-US" sz="2000" i="1" dirty="0">
              <a:latin typeface="DM Sans" pitchFamily="2" charset="-7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D7E5D0-1A2A-0DAD-AC9A-8C43E64CEBD6}"/>
              </a:ext>
            </a:extLst>
          </p:cNvPr>
          <p:cNvGrpSpPr/>
          <p:nvPr/>
        </p:nvGrpSpPr>
        <p:grpSpPr>
          <a:xfrm>
            <a:off x="9653047" y="242748"/>
            <a:ext cx="2288086" cy="1036479"/>
            <a:chOff x="5746397" y="1049905"/>
            <a:chExt cx="2233237" cy="1460892"/>
          </a:xfrm>
          <a:solidFill>
            <a:srgbClr val="00B050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34DDE97-ADFC-8373-BC52-FEAE0974BA1F}"/>
                </a:ext>
              </a:extLst>
            </p:cNvPr>
            <p:cNvSpPr/>
            <p:nvPr/>
          </p:nvSpPr>
          <p:spPr>
            <a:xfrm>
              <a:off x="5746397" y="1049905"/>
              <a:ext cx="2233237" cy="1460892"/>
            </a:xfrm>
            <a:prstGeom prst="ellipse">
              <a:avLst/>
            </a:prstGeom>
            <a:grpFill/>
            <a:ln w="5715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lt-LT" dirty="0"/>
            </a:p>
          </p:txBody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1D2E5950-6B76-8532-99AE-3AC4C2D6D43C}"/>
                </a:ext>
              </a:extLst>
            </p:cNvPr>
            <p:cNvSpPr txBox="1"/>
            <p:nvPr/>
          </p:nvSpPr>
          <p:spPr>
            <a:xfrm>
              <a:off x="6129030" y="1262946"/>
              <a:ext cx="1426706" cy="8577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t-LT" kern="1200" noProof="0" dirty="0"/>
                <a:t>Neekonominė veikla</a:t>
              </a:r>
              <a:endParaRPr lang="en-US" kern="12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081636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8E537-16BC-8440-D856-B8A38BECF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8AA54-9338-64E4-C5C7-F1A9CAAA9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t-LT" b="1" dirty="0">
                <a:latin typeface="DM Sans" pitchFamily="2" charset="-70"/>
              </a:rPr>
              <a:t>Jungtinės veiklos sutarties sąlygos</a:t>
            </a:r>
            <a:endParaRPr lang="en-L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5603FD-0305-42AE-CF75-A1EEA751982F}"/>
              </a:ext>
            </a:extLst>
          </p:cNvPr>
          <p:cNvSpPr txBox="1"/>
          <p:nvPr/>
        </p:nvSpPr>
        <p:spPr>
          <a:xfrm>
            <a:off x="6248400" y="6104965"/>
            <a:ext cx="184731" cy="369332"/>
          </a:xfrm>
          <a:prstGeom prst="rect">
            <a:avLst/>
          </a:prstGeom>
          <a:solidFill>
            <a:srgbClr val="DCDCDC"/>
          </a:solidFill>
        </p:spPr>
        <p:txBody>
          <a:bodyPr wrap="none" rtlCol="0">
            <a:spAutoFit/>
          </a:bodyPr>
          <a:lstStyle/>
          <a:p>
            <a:endParaRPr lang="en-LT" dirty="0"/>
          </a:p>
        </p:txBody>
      </p:sp>
      <p:sp>
        <p:nvSpPr>
          <p:cNvPr id="2" name="Turinio vietos rezervavimo ženklas 2">
            <a:extLst>
              <a:ext uri="{FF2B5EF4-FFF2-40B4-BE49-F238E27FC236}">
                <a16:creationId xmlns:a16="http://schemas.microsoft.com/office/drawing/2014/main" id="{6E1B749B-C911-D71F-753C-B6CC70BF8C6A}"/>
              </a:ext>
            </a:extLst>
          </p:cNvPr>
          <p:cNvSpPr txBox="1">
            <a:spLocks/>
          </p:cNvSpPr>
          <p:nvPr/>
        </p:nvSpPr>
        <p:spPr>
          <a:xfrm>
            <a:off x="766812" y="1689099"/>
            <a:ext cx="8524875" cy="4692650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225448-368B-EE5B-9BDA-8001F37C1EDA}"/>
              </a:ext>
            </a:extLst>
          </p:cNvPr>
          <p:cNvSpPr txBox="1"/>
          <p:nvPr/>
        </p:nvSpPr>
        <p:spPr>
          <a:xfrm>
            <a:off x="1199395" y="2126660"/>
            <a:ext cx="10538677" cy="3600986"/>
          </a:xfrm>
          <a:prstGeom prst="rect">
            <a:avLst/>
          </a:prstGeom>
          <a:noFill/>
          <a:ln>
            <a:solidFill>
              <a:srgbClr val="142D64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lt-LT" dirty="0">
                <a:latin typeface="DM Sans" pitchFamily="2" charset="-70"/>
              </a:rPr>
              <a:t>Sutarties tikslas</a:t>
            </a:r>
          </a:p>
          <a:p>
            <a:pPr>
              <a:lnSpc>
                <a:spcPct val="150000"/>
              </a:lnSpc>
            </a:pPr>
            <a:r>
              <a:rPr lang="lt-LT" dirty="0">
                <a:latin typeface="DM Sans" pitchFamily="2" charset="-70"/>
              </a:rPr>
              <a:t>Šalių vaidmenys ir atsakomybės</a:t>
            </a:r>
            <a:endParaRPr lang="lt-LT" sz="2400" dirty="0">
              <a:latin typeface="DM Sans" pitchFamily="2" charset="-70"/>
            </a:endParaRPr>
          </a:p>
          <a:p>
            <a:pPr>
              <a:lnSpc>
                <a:spcPct val="150000"/>
              </a:lnSpc>
            </a:pPr>
            <a:r>
              <a:rPr lang="lt-LT" dirty="0">
                <a:latin typeface="DM Sans" pitchFamily="2" charset="-70"/>
              </a:rPr>
              <a:t>Išlaidų ir finansavimo pasiskirstymas</a:t>
            </a:r>
          </a:p>
          <a:p>
            <a:pPr>
              <a:lnSpc>
                <a:spcPct val="150000"/>
              </a:lnSpc>
            </a:pPr>
            <a:r>
              <a:rPr lang="lt-LT" dirty="0">
                <a:latin typeface="DM Sans" pitchFamily="2" charset="-70"/>
              </a:rPr>
              <a:t>Intelektinė nuosavybė – teisių paskirstymas</a:t>
            </a:r>
          </a:p>
          <a:p>
            <a:pPr>
              <a:lnSpc>
                <a:spcPct val="150000"/>
              </a:lnSpc>
            </a:pPr>
            <a:r>
              <a:rPr lang="lt-LT" dirty="0">
                <a:latin typeface="DM Sans" pitchFamily="2" charset="-70"/>
              </a:rPr>
              <a:t>Rezultatų viešinimas </a:t>
            </a:r>
          </a:p>
          <a:p>
            <a:pPr marL="0" indent="0">
              <a:buNone/>
            </a:pPr>
            <a:endParaRPr lang="lt-LT" b="1" dirty="0">
              <a:latin typeface="DM Sans" pitchFamily="2" charset="-70"/>
            </a:endParaRPr>
          </a:p>
          <a:p>
            <a:pPr marL="0" indent="0">
              <a:buNone/>
            </a:pPr>
            <a:r>
              <a:rPr lang="lt-LT" b="1" dirty="0">
                <a:latin typeface="DM Sans" pitchFamily="2" charset="-70"/>
              </a:rPr>
              <a:t>MSI bei įmonės projekto veiklų aprašymas/seka bei jų tarpusavio ryšys</a:t>
            </a:r>
            <a:endParaRPr lang="en-US" sz="2400" b="1" dirty="0">
              <a:latin typeface="DM Sans" pitchFamily="2" charset="-7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9F1C9AB-04B6-F836-A249-13F87AF840BB}"/>
              </a:ext>
            </a:extLst>
          </p:cNvPr>
          <p:cNvGrpSpPr/>
          <p:nvPr/>
        </p:nvGrpSpPr>
        <p:grpSpPr>
          <a:xfrm>
            <a:off x="9653047" y="242748"/>
            <a:ext cx="2288086" cy="1036479"/>
            <a:chOff x="5746397" y="1049905"/>
            <a:chExt cx="2233237" cy="1460892"/>
          </a:xfrm>
          <a:solidFill>
            <a:srgbClr val="00B050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B08D00E-A7D3-6A09-C16F-F21640431F34}"/>
                </a:ext>
              </a:extLst>
            </p:cNvPr>
            <p:cNvSpPr/>
            <p:nvPr/>
          </p:nvSpPr>
          <p:spPr>
            <a:xfrm>
              <a:off x="5746397" y="1049905"/>
              <a:ext cx="2233237" cy="1460892"/>
            </a:xfrm>
            <a:prstGeom prst="ellipse">
              <a:avLst/>
            </a:prstGeom>
            <a:grpFill/>
            <a:ln w="5715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lt-LT" dirty="0"/>
            </a:p>
          </p:txBody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433904C4-D327-F7A0-FE0E-27DAD0FDCC5C}"/>
                </a:ext>
              </a:extLst>
            </p:cNvPr>
            <p:cNvSpPr txBox="1"/>
            <p:nvPr/>
          </p:nvSpPr>
          <p:spPr>
            <a:xfrm>
              <a:off x="6129030" y="1262946"/>
              <a:ext cx="1426706" cy="8577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t-LT" kern="1200" noProof="0" dirty="0"/>
                <a:t>Neekonominė veikla</a:t>
              </a:r>
              <a:endParaRPr lang="en-US" kern="12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6845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EFE85-4B57-C707-8488-4660F5A1BC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1825" y="535369"/>
            <a:ext cx="8376031" cy="918527"/>
          </a:xfrm>
        </p:spPr>
        <p:txBody>
          <a:bodyPr/>
          <a:lstStyle/>
          <a:p>
            <a:r>
              <a:rPr lang="lt-LT" dirty="0"/>
              <a:t>Savarankiška įmonė (ryšiai)</a:t>
            </a:r>
          </a:p>
        </p:txBody>
      </p:sp>
      <p:grpSp>
        <p:nvGrpSpPr>
          <p:cNvPr id="4" name="Grupė 5">
            <a:extLst>
              <a:ext uri="{FF2B5EF4-FFF2-40B4-BE49-F238E27FC236}">
                <a16:creationId xmlns:a16="http://schemas.microsoft.com/office/drawing/2014/main" id="{455C3445-60D8-EC41-C8F3-08E319FAD5C7}"/>
              </a:ext>
            </a:extLst>
          </p:cNvPr>
          <p:cNvGrpSpPr>
            <a:grpSpLocks/>
          </p:cNvGrpSpPr>
          <p:nvPr/>
        </p:nvGrpSpPr>
        <p:grpSpPr bwMode="auto">
          <a:xfrm>
            <a:off x="1901825" y="1827606"/>
            <a:ext cx="6128238" cy="4495025"/>
            <a:chOff x="-142875" y="1920220"/>
            <a:chExt cx="7092156" cy="5257800"/>
          </a:xfrm>
        </p:grpSpPr>
        <p:sp>
          <p:nvSpPr>
            <p:cNvPr id="5" name="Ovalas 7">
              <a:extLst>
                <a:ext uri="{FF2B5EF4-FFF2-40B4-BE49-F238E27FC236}">
                  <a16:creationId xmlns:a16="http://schemas.microsoft.com/office/drawing/2014/main" id="{529AFF65-F69A-F52B-B8FD-853BFA82BE4F}"/>
                </a:ext>
              </a:extLst>
            </p:cNvPr>
            <p:cNvSpPr/>
            <p:nvPr/>
          </p:nvSpPr>
          <p:spPr>
            <a:xfrm>
              <a:off x="716347" y="2163412"/>
              <a:ext cx="1969500" cy="1916237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lt-LT" altLang="lt-LT" dirty="0">
                <a:solidFill>
                  <a:schemeClr val="tx1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Diagrama 15">
              <a:extLst>
                <a:ext uri="{FF2B5EF4-FFF2-40B4-BE49-F238E27FC236}">
                  <a16:creationId xmlns:a16="http://schemas.microsoft.com/office/drawing/2014/main" id="{63372848-C533-1298-5582-AD894BFD47D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-142875" y="4574139"/>
            <a:ext cx="3911600" cy="2579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iagrama" r:id="rId2" imgW="3920068" imgH="2584928" progId="Excel.Chart.8">
                    <p:embed/>
                  </p:oleObj>
                </mc:Choice>
                <mc:Fallback>
                  <p:oleObj name="Diagrama" r:id="rId2" imgW="3920068" imgH="2584928" progId="Excel.Chart.8">
                    <p:embed/>
                    <p:pic>
                      <p:nvPicPr>
                        <p:cNvPr id="6" name="Diagrama 15">
                          <a:extLst>
                            <a:ext uri="{FF2B5EF4-FFF2-40B4-BE49-F238E27FC236}">
                              <a16:creationId xmlns:a16="http://schemas.microsoft.com/office/drawing/2014/main" id="{63372848-C533-1298-5582-AD894BFD47D0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42875" y="4574139"/>
                          <a:ext cx="3911600" cy="2579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odyklė dešinėn 9">
              <a:extLst>
                <a:ext uri="{FF2B5EF4-FFF2-40B4-BE49-F238E27FC236}">
                  <a16:creationId xmlns:a16="http://schemas.microsoft.com/office/drawing/2014/main" id="{AAC470F1-199B-3588-C9CA-2F01827B0873}"/>
                </a:ext>
              </a:extLst>
            </p:cNvPr>
            <p:cNvSpPr/>
            <p:nvPr/>
          </p:nvSpPr>
          <p:spPr>
            <a:xfrm flipH="1">
              <a:off x="2743304" y="2924055"/>
              <a:ext cx="570512" cy="394948"/>
            </a:xfrm>
            <a:prstGeom prst="rightArrow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lt-LT" dirty="0"/>
            </a:p>
          </p:txBody>
        </p:sp>
        <p:sp>
          <p:nvSpPr>
            <p:cNvPr id="8" name="Rodyklė aukštyn 10">
              <a:extLst>
                <a:ext uri="{FF2B5EF4-FFF2-40B4-BE49-F238E27FC236}">
                  <a16:creationId xmlns:a16="http://schemas.microsoft.com/office/drawing/2014/main" id="{35B9E260-180B-95FC-ABCD-BF4AB89150F5}"/>
                </a:ext>
              </a:extLst>
            </p:cNvPr>
            <p:cNvSpPr/>
            <p:nvPr/>
          </p:nvSpPr>
          <p:spPr>
            <a:xfrm>
              <a:off x="1256913" y="4222788"/>
              <a:ext cx="352665" cy="480807"/>
            </a:xfrm>
            <a:prstGeom prst="upArrow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lt-LT"/>
            </a:p>
          </p:txBody>
        </p:sp>
        <p:sp>
          <p:nvSpPr>
            <p:cNvPr id="9" name="Rodyklė žemyn 11">
              <a:extLst>
                <a:ext uri="{FF2B5EF4-FFF2-40B4-BE49-F238E27FC236}">
                  <a16:creationId xmlns:a16="http://schemas.microsoft.com/office/drawing/2014/main" id="{034C73F5-3EDA-830D-6391-A589F58F679C}"/>
                </a:ext>
              </a:extLst>
            </p:cNvPr>
            <p:cNvSpPr/>
            <p:nvPr/>
          </p:nvSpPr>
          <p:spPr>
            <a:xfrm>
              <a:off x="1841065" y="4227470"/>
              <a:ext cx="377523" cy="504224"/>
            </a:xfrm>
            <a:prstGeom prst="downArrow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lt-LT"/>
            </a:p>
          </p:txBody>
        </p:sp>
        <p:pic>
          <p:nvPicPr>
            <p:cNvPr id="10" name="Paveikslėlis 5">
              <a:extLst>
                <a:ext uri="{FF2B5EF4-FFF2-40B4-BE49-F238E27FC236}">
                  <a16:creationId xmlns:a16="http://schemas.microsoft.com/office/drawing/2014/main" id="{CB866608-3108-CCD3-2D70-7A346AD4A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556" y="1920220"/>
              <a:ext cx="3514725" cy="5257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</p:grp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F72AD494-17B5-03C2-3D67-57F379B115BE}"/>
              </a:ext>
            </a:extLst>
          </p:cNvPr>
          <p:cNvSpPr txBox="1">
            <a:spLocks/>
          </p:cNvSpPr>
          <p:nvPr/>
        </p:nvSpPr>
        <p:spPr>
          <a:xfrm>
            <a:off x="2167789" y="2510236"/>
            <a:ext cx="2654773" cy="749369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t-LT" sz="2000" dirty="0"/>
              <a:t>Savarankiška </a:t>
            </a:r>
          </a:p>
          <a:p>
            <a:pPr marL="0" indent="0" algn="ctr">
              <a:buNone/>
            </a:pPr>
            <a:r>
              <a:rPr lang="lt-LT" sz="2000" dirty="0"/>
              <a:t>įmonė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3FA755-52CC-7614-DDBD-36D096B1AA8B}"/>
              </a:ext>
            </a:extLst>
          </p:cNvPr>
          <p:cNvSpPr txBox="1"/>
          <p:nvPr/>
        </p:nvSpPr>
        <p:spPr>
          <a:xfrm>
            <a:off x="311058" y="6413658"/>
            <a:ext cx="115575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Savarankiška įmonė</a:t>
            </a:r>
            <a:r>
              <a:rPr lang="lt-LT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– įmonė, kuri neturi nei partnerinių, nei susijusių įmonių</a:t>
            </a:r>
            <a:r>
              <a:rPr lang="lt-LT" dirty="0">
                <a:solidFill>
                  <a:srgbClr val="000000"/>
                </a:solidFill>
                <a:latin typeface="Times New Roman" panose="02020603050405020304" pitchFamily="18" charset="0"/>
              </a:rPr>
              <a:t> (SVV įstatymo 2str. 13p.) 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98734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56900-19A2-055D-A85C-37FEC1E99B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5708" y="535369"/>
            <a:ext cx="8832188" cy="644207"/>
          </a:xfrm>
        </p:spPr>
        <p:txBody>
          <a:bodyPr/>
          <a:lstStyle/>
          <a:p>
            <a:r>
              <a:rPr lang="lt-LT" sz="4400" b="0" dirty="0"/>
              <a:t>Nepriskiriama savarankiškai įmonei (ryšiai)</a:t>
            </a:r>
            <a:endParaRPr lang="lt-LT" dirty="0"/>
          </a:p>
        </p:txBody>
      </p:sp>
      <p:grpSp>
        <p:nvGrpSpPr>
          <p:cNvPr id="5" name="Grupė 5">
            <a:extLst>
              <a:ext uri="{FF2B5EF4-FFF2-40B4-BE49-F238E27FC236}">
                <a16:creationId xmlns:a16="http://schemas.microsoft.com/office/drawing/2014/main" id="{9A08E698-7610-1AE1-386C-C2B18E8A4DE5}"/>
              </a:ext>
            </a:extLst>
          </p:cNvPr>
          <p:cNvGrpSpPr>
            <a:grpSpLocks/>
          </p:cNvGrpSpPr>
          <p:nvPr/>
        </p:nvGrpSpPr>
        <p:grpSpPr bwMode="auto">
          <a:xfrm>
            <a:off x="2643025" y="1655064"/>
            <a:ext cx="6107783" cy="4873752"/>
            <a:chOff x="-50800" y="1890713"/>
            <a:chExt cx="6778625" cy="5513387"/>
          </a:xfrm>
        </p:grpSpPr>
        <p:sp>
          <p:nvSpPr>
            <p:cNvPr id="6" name="Ovalas 15">
              <a:extLst>
                <a:ext uri="{FF2B5EF4-FFF2-40B4-BE49-F238E27FC236}">
                  <a16:creationId xmlns:a16="http://schemas.microsoft.com/office/drawing/2014/main" id="{9516B2F4-1CDA-0583-E06E-69B4CB76D637}"/>
                </a:ext>
              </a:extLst>
            </p:cNvPr>
            <p:cNvSpPr/>
            <p:nvPr/>
          </p:nvSpPr>
          <p:spPr>
            <a:xfrm>
              <a:off x="808038" y="2153730"/>
              <a:ext cx="1897062" cy="186213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lt-LT" altLang="lt-LT" sz="2000" dirty="0">
                <a:solidFill>
                  <a:schemeClr val="tx1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" name="Diagrama 15">
              <a:extLst>
                <a:ext uri="{FF2B5EF4-FFF2-40B4-BE49-F238E27FC236}">
                  <a16:creationId xmlns:a16="http://schemas.microsoft.com/office/drawing/2014/main" id="{0DC14933-9FD7-2DC4-E336-1F2E1BA576E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-50800" y="4824413"/>
            <a:ext cx="3911600" cy="2579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iagrama" r:id="rId2" imgW="3920068" imgH="2584928" progId="Excel.Chart.8">
                    <p:embed/>
                  </p:oleObj>
                </mc:Choice>
                <mc:Fallback>
                  <p:oleObj name="Diagrama" r:id="rId2" imgW="3920068" imgH="2584928" progId="Excel.Chart.8">
                    <p:embed/>
                    <p:pic>
                      <p:nvPicPr>
                        <p:cNvPr id="7" name="Diagrama 15">
                          <a:extLst>
                            <a:ext uri="{FF2B5EF4-FFF2-40B4-BE49-F238E27FC236}">
                              <a16:creationId xmlns:a16="http://schemas.microsoft.com/office/drawing/2014/main" id="{0DC14933-9FD7-2DC4-E336-1F2E1BA576E1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0800" y="4824413"/>
                          <a:ext cx="3911600" cy="2579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odyklė dešinėn 9">
              <a:extLst>
                <a:ext uri="{FF2B5EF4-FFF2-40B4-BE49-F238E27FC236}">
                  <a16:creationId xmlns:a16="http://schemas.microsoft.com/office/drawing/2014/main" id="{8F866315-697E-3300-E5F6-B5117A883D3F}"/>
                </a:ext>
              </a:extLst>
            </p:cNvPr>
            <p:cNvSpPr/>
            <p:nvPr/>
          </p:nvSpPr>
          <p:spPr>
            <a:xfrm>
              <a:off x="2949575" y="2816225"/>
              <a:ext cx="566738" cy="3937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lt-LT"/>
            </a:p>
          </p:txBody>
        </p:sp>
        <p:sp>
          <p:nvSpPr>
            <p:cNvPr id="9" name="Rodyklė aukštyn 10">
              <a:extLst>
                <a:ext uri="{FF2B5EF4-FFF2-40B4-BE49-F238E27FC236}">
                  <a16:creationId xmlns:a16="http://schemas.microsoft.com/office/drawing/2014/main" id="{C370EE39-6ADA-94CF-5547-CD265BA8E73D}"/>
                </a:ext>
              </a:extLst>
            </p:cNvPr>
            <p:cNvSpPr/>
            <p:nvPr/>
          </p:nvSpPr>
          <p:spPr>
            <a:xfrm>
              <a:off x="1397000" y="4394200"/>
              <a:ext cx="352425" cy="481013"/>
            </a:xfrm>
            <a:prstGeom prst="upArrow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lt-LT"/>
            </a:p>
          </p:txBody>
        </p:sp>
        <p:sp>
          <p:nvSpPr>
            <p:cNvPr id="10" name="Rodyklė žemyn 11">
              <a:extLst>
                <a:ext uri="{FF2B5EF4-FFF2-40B4-BE49-F238E27FC236}">
                  <a16:creationId xmlns:a16="http://schemas.microsoft.com/office/drawing/2014/main" id="{EBFBE17B-F663-569D-9D62-4ABBEB11F5A9}"/>
                </a:ext>
              </a:extLst>
            </p:cNvPr>
            <p:cNvSpPr/>
            <p:nvPr/>
          </p:nvSpPr>
          <p:spPr>
            <a:xfrm>
              <a:off x="1897063" y="4394200"/>
              <a:ext cx="377825" cy="504825"/>
            </a:xfrm>
            <a:prstGeom prst="downArrow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lt-LT"/>
            </a:p>
          </p:txBody>
        </p:sp>
        <p:graphicFrame>
          <p:nvGraphicFramePr>
            <p:cNvPr id="11" name="Diagrama 12">
              <a:extLst>
                <a:ext uri="{FF2B5EF4-FFF2-40B4-BE49-F238E27FC236}">
                  <a16:creationId xmlns:a16="http://schemas.microsoft.com/office/drawing/2014/main" id="{53E5257B-0B10-A4D8-5585-13261A5D6D99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179763" y="1890713"/>
            <a:ext cx="3548062" cy="285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iagrama" r:id="rId4" imgW="3554276" imgH="2859272" progId="Excel.Chart.8">
                    <p:embed/>
                  </p:oleObj>
                </mc:Choice>
                <mc:Fallback>
                  <p:oleObj name="Diagrama" r:id="rId4" imgW="3554276" imgH="2859272" progId="Excel.Chart.8">
                    <p:embed/>
                    <p:pic>
                      <p:nvPicPr>
                        <p:cNvPr id="11" name="Diagrama 12">
                          <a:extLst>
                            <a:ext uri="{FF2B5EF4-FFF2-40B4-BE49-F238E27FC236}">
                              <a16:creationId xmlns:a16="http://schemas.microsoft.com/office/drawing/2014/main" id="{53E5257B-0B10-A4D8-5585-13261A5D6D99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9763" y="1890713"/>
                          <a:ext cx="3548062" cy="2854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odyklė kairėn 14">
              <a:extLst>
                <a:ext uri="{FF2B5EF4-FFF2-40B4-BE49-F238E27FC236}">
                  <a16:creationId xmlns:a16="http://schemas.microsoft.com/office/drawing/2014/main" id="{E0148028-AEDF-27A3-4EC4-6BB9ACB642B3}"/>
                </a:ext>
              </a:extLst>
            </p:cNvPr>
            <p:cNvSpPr/>
            <p:nvPr/>
          </p:nvSpPr>
          <p:spPr>
            <a:xfrm>
              <a:off x="2944813" y="3332163"/>
              <a:ext cx="571500" cy="400050"/>
            </a:xfrm>
            <a:prstGeom prst="leftArrow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lt-LT"/>
            </a:p>
          </p:txBody>
        </p:sp>
      </p:grp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567EB865-7FD2-A360-255D-26A9A109E1BF}"/>
              </a:ext>
            </a:extLst>
          </p:cNvPr>
          <p:cNvSpPr txBox="1">
            <a:spLocks/>
          </p:cNvSpPr>
          <p:nvPr/>
        </p:nvSpPr>
        <p:spPr>
          <a:xfrm>
            <a:off x="3499787" y="2356734"/>
            <a:ext cx="1543483" cy="749369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lt-LT" sz="2000" dirty="0"/>
              <a:t>Nėra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lt-LT" sz="2000" dirty="0"/>
              <a:t>savarankiška</a:t>
            </a:r>
          </a:p>
          <a:p>
            <a:pPr algn="ctr">
              <a:spcBef>
                <a:spcPts val="0"/>
              </a:spcBef>
            </a:pP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2656928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56900-19A2-055D-A85C-37FEC1E99B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5708" y="535369"/>
            <a:ext cx="9819740" cy="644207"/>
          </a:xfrm>
        </p:spPr>
        <p:txBody>
          <a:bodyPr/>
          <a:lstStyle/>
          <a:p>
            <a:r>
              <a:rPr lang="lt-LT" sz="4400" b="0" dirty="0"/>
              <a:t>Nepriskiriama S</a:t>
            </a:r>
            <a:r>
              <a:rPr lang="en-US" sz="4400" b="0" dirty="0"/>
              <a:t>VV </a:t>
            </a:r>
            <a:r>
              <a:rPr lang="lt-LT" sz="4400" b="0" dirty="0"/>
              <a:t>subjektui (ryšiai)</a:t>
            </a:r>
            <a:endParaRPr lang="lt-LT" dirty="0"/>
          </a:p>
        </p:txBody>
      </p:sp>
      <p:grpSp>
        <p:nvGrpSpPr>
          <p:cNvPr id="2" name="Grupė 5">
            <a:extLst>
              <a:ext uri="{FF2B5EF4-FFF2-40B4-BE49-F238E27FC236}">
                <a16:creationId xmlns:a16="http://schemas.microsoft.com/office/drawing/2014/main" id="{6FE9D748-8BBE-11DC-A96C-5C4ECE707A00}"/>
              </a:ext>
            </a:extLst>
          </p:cNvPr>
          <p:cNvGrpSpPr>
            <a:grpSpLocks/>
          </p:cNvGrpSpPr>
          <p:nvPr/>
        </p:nvGrpSpPr>
        <p:grpSpPr bwMode="auto">
          <a:xfrm>
            <a:off x="2018580" y="1699653"/>
            <a:ext cx="3812072" cy="4866563"/>
            <a:chOff x="17703" y="2177688"/>
            <a:chExt cx="3911600" cy="5160609"/>
          </a:xfrm>
        </p:grpSpPr>
        <p:sp>
          <p:nvSpPr>
            <p:cNvPr id="4" name="Ovalas 15">
              <a:extLst>
                <a:ext uri="{FF2B5EF4-FFF2-40B4-BE49-F238E27FC236}">
                  <a16:creationId xmlns:a16="http://schemas.microsoft.com/office/drawing/2014/main" id="{A0FC377B-C5C1-02A4-B588-83C591960DEA}"/>
                </a:ext>
              </a:extLst>
            </p:cNvPr>
            <p:cNvSpPr/>
            <p:nvPr/>
          </p:nvSpPr>
          <p:spPr>
            <a:xfrm>
              <a:off x="860726" y="2177688"/>
              <a:ext cx="2088548" cy="198943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t-LT" altLang="lt-LT" sz="2000" b="1" dirty="0">
                  <a:solidFill>
                    <a:schemeClr val="tx1"/>
                  </a:solidFill>
                  <a:latin typeface="DM Sans" pitchFamily="2" charset="-70"/>
                  <a:ea typeface="Verdana" panose="020B0604030504040204" pitchFamily="34" charset="0"/>
                  <a:cs typeface="Times New Roman" panose="02020603050405020304" pitchFamily="18" charset="0"/>
                </a:rPr>
                <a:t>Didelė įmonė</a:t>
              </a:r>
            </a:p>
          </p:txBody>
        </p:sp>
        <p:graphicFrame>
          <p:nvGraphicFramePr>
            <p:cNvPr id="5" name="Diagrama 15">
              <a:extLst>
                <a:ext uri="{FF2B5EF4-FFF2-40B4-BE49-F238E27FC236}">
                  <a16:creationId xmlns:a16="http://schemas.microsoft.com/office/drawing/2014/main" id="{ADF0AD75-7017-1291-A220-0CC7E8E8FBA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73122556"/>
                </p:ext>
              </p:extLst>
            </p:nvPr>
          </p:nvGraphicFramePr>
          <p:xfrm>
            <a:off x="17703" y="4758610"/>
            <a:ext cx="3911600" cy="2579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2" imgW="3916609" imgH="2582991" progId="Excel.Chart.8">
                    <p:embed/>
                  </p:oleObj>
                </mc:Choice>
                <mc:Fallback>
                  <p:oleObj name="Chart" r:id="rId2" imgW="3916609" imgH="2582991" progId="Excel.Chart.8">
                    <p:embed/>
                    <p:pic>
                      <p:nvPicPr>
                        <p:cNvPr id="5" name="Diagrama 15">
                          <a:extLst>
                            <a:ext uri="{FF2B5EF4-FFF2-40B4-BE49-F238E27FC236}">
                              <a16:creationId xmlns:a16="http://schemas.microsoft.com/office/drawing/2014/main" id="{ADF0AD75-7017-1291-A220-0CC7E8E8FBAE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03" y="4758610"/>
                          <a:ext cx="3911600" cy="2579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odyklė aukštyn 10">
              <a:extLst>
                <a:ext uri="{FF2B5EF4-FFF2-40B4-BE49-F238E27FC236}">
                  <a16:creationId xmlns:a16="http://schemas.microsoft.com/office/drawing/2014/main" id="{08A64088-8A0D-7A8F-FB20-2501EF794DE5}"/>
                </a:ext>
              </a:extLst>
            </p:cNvPr>
            <p:cNvSpPr/>
            <p:nvPr/>
          </p:nvSpPr>
          <p:spPr>
            <a:xfrm>
              <a:off x="1397001" y="4399110"/>
              <a:ext cx="865843" cy="481013"/>
            </a:xfrm>
            <a:prstGeom prst="upArrow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lt-LT" sz="16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E00F1AB9-6702-9822-670D-5F5B681D64B3}"/>
              </a:ext>
            </a:extLst>
          </p:cNvPr>
          <p:cNvSpPr txBox="1">
            <a:spLocks/>
          </p:cNvSpPr>
          <p:nvPr/>
        </p:nvSpPr>
        <p:spPr>
          <a:xfrm>
            <a:off x="5346899" y="5012758"/>
            <a:ext cx="4260516" cy="11290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 spc="3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pc="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</a:rPr>
              <a:t>Tiesiogiai/ netiesiogiai </a:t>
            </a:r>
          </a:p>
          <a:p>
            <a:r>
              <a:rPr lang="lt-LT" spc="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</a:rPr>
              <a:t>(SVV įstatymo 3 str. 1</a:t>
            </a:r>
            <a:r>
              <a:rPr lang="en-US" spc="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</a:rPr>
              <a:t>3</a:t>
            </a:r>
            <a:r>
              <a:rPr lang="lt-LT" spc="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</a:rPr>
              <a:t>p</a:t>
            </a:r>
            <a:r>
              <a:rPr lang="en-US" spc="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</a:rPr>
              <a:t>.</a:t>
            </a:r>
            <a:r>
              <a:rPr lang="lt-LT" spc="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</a:rPr>
              <a:t>)</a:t>
            </a:r>
          </a:p>
          <a:p>
            <a:endParaRPr lang="lt-LT" dirty="0">
              <a:solidFill>
                <a:srgbClr val="092D68"/>
              </a:solidFill>
              <a:latin typeface="DM Sans" pitchFamily="2" charset="-7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7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03940-C92D-7DA8-E836-7A3B7DDCF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18643-E795-7800-9F10-CE37228690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t-LT" sz="4400" noProof="0" dirty="0"/>
              <a:t>Turinys</a:t>
            </a:r>
            <a:endParaRPr lang="lt-LT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F357DE-F256-7947-5969-263EBF208F3A}"/>
              </a:ext>
            </a:extLst>
          </p:cNvPr>
          <p:cNvSpPr txBox="1"/>
          <p:nvPr/>
        </p:nvSpPr>
        <p:spPr>
          <a:xfrm>
            <a:off x="6248400" y="6104965"/>
            <a:ext cx="184731" cy="369332"/>
          </a:xfrm>
          <a:prstGeom prst="rect">
            <a:avLst/>
          </a:prstGeom>
          <a:solidFill>
            <a:srgbClr val="DCDCDC"/>
          </a:solidFill>
        </p:spPr>
        <p:txBody>
          <a:bodyPr wrap="none" rtlCol="0">
            <a:spAutoFit/>
          </a:bodyPr>
          <a:lstStyle/>
          <a:p>
            <a:endParaRPr lang="en-LT" dirty="0"/>
          </a:p>
        </p:txBody>
      </p:sp>
      <p:sp>
        <p:nvSpPr>
          <p:cNvPr id="2" name="Turinio vietos rezervavimo ženklas 2">
            <a:extLst>
              <a:ext uri="{FF2B5EF4-FFF2-40B4-BE49-F238E27FC236}">
                <a16:creationId xmlns:a16="http://schemas.microsoft.com/office/drawing/2014/main" id="{5781F750-1921-9BD6-D5CA-56E367E04EF5}"/>
              </a:ext>
            </a:extLst>
          </p:cNvPr>
          <p:cNvSpPr txBox="1">
            <a:spLocks/>
          </p:cNvSpPr>
          <p:nvPr/>
        </p:nvSpPr>
        <p:spPr>
          <a:xfrm>
            <a:off x="766812" y="1689099"/>
            <a:ext cx="8524875" cy="4692650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6058F9-EE35-C80C-A24E-56ACEF3E9CCC}"/>
              </a:ext>
            </a:extLst>
          </p:cNvPr>
          <p:cNvSpPr txBox="1"/>
          <p:nvPr/>
        </p:nvSpPr>
        <p:spPr>
          <a:xfrm>
            <a:off x="1257235" y="2411539"/>
            <a:ext cx="9518716" cy="2308324"/>
          </a:xfrm>
          <a:prstGeom prst="rect">
            <a:avLst/>
          </a:prstGeom>
          <a:noFill/>
          <a:ln>
            <a:solidFill>
              <a:srgbClr val="142D64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lt-LT" noProof="0" dirty="0">
                <a:latin typeface="DM Sans" pitchFamily="2" charset="-70"/>
              </a:rPr>
              <a:t>Ekonomin</a:t>
            </a:r>
            <a:r>
              <a:rPr lang="lt-LT" dirty="0">
                <a:latin typeface="DM Sans" pitchFamily="2" charset="-70"/>
              </a:rPr>
              <a:t>ės</a:t>
            </a:r>
            <a:r>
              <a:rPr lang="en-US" dirty="0">
                <a:latin typeface="DM Sans" pitchFamily="2" charset="-70"/>
              </a:rPr>
              <a:t> ve</a:t>
            </a:r>
            <a:r>
              <a:rPr lang="lt-LT" dirty="0">
                <a:latin typeface="DM Sans" pitchFamily="2" charset="-70"/>
              </a:rPr>
              <a:t>i</a:t>
            </a:r>
            <a:r>
              <a:rPr lang="en-US" dirty="0">
                <a:latin typeface="DM Sans" pitchFamily="2" charset="-70"/>
              </a:rPr>
              <a:t>klos</a:t>
            </a:r>
          </a:p>
          <a:p>
            <a:r>
              <a:rPr lang="en-US" dirty="0">
                <a:latin typeface="DM Sans" pitchFamily="2" charset="-70"/>
              </a:rPr>
              <a:t>Valst</a:t>
            </a:r>
            <a:r>
              <a:rPr lang="lt-LT" dirty="0">
                <a:latin typeface="DM Sans" pitchFamily="2" charset="-70"/>
              </a:rPr>
              <a:t>y</a:t>
            </a:r>
            <a:r>
              <a:rPr lang="en-US" dirty="0">
                <a:latin typeface="DM Sans" pitchFamily="2" charset="-70"/>
              </a:rPr>
              <a:t>b</a:t>
            </a:r>
            <a:r>
              <a:rPr lang="lt-LT" dirty="0">
                <a:latin typeface="DM Sans" pitchFamily="2" charset="-70"/>
              </a:rPr>
              <a:t>ė</a:t>
            </a:r>
            <a:r>
              <a:rPr lang="en-US" dirty="0">
                <a:latin typeface="DM Sans" pitchFamily="2" charset="-70"/>
              </a:rPr>
              <a:t>s pag</a:t>
            </a:r>
            <a:r>
              <a:rPr lang="lt-LT" dirty="0">
                <a:latin typeface="DM Sans" pitchFamily="2" charset="-70"/>
              </a:rPr>
              <a:t>a</a:t>
            </a:r>
            <a:r>
              <a:rPr lang="en-US" dirty="0" err="1">
                <a:latin typeface="DM Sans" pitchFamily="2" charset="-70"/>
              </a:rPr>
              <a:t>lbos</a:t>
            </a:r>
            <a:r>
              <a:rPr lang="en-US" dirty="0">
                <a:latin typeface="DM Sans" pitchFamily="2" charset="-70"/>
              </a:rPr>
              <a:t> </a:t>
            </a:r>
            <a:r>
              <a:rPr lang="en-US" dirty="0" err="1">
                <a:latin typeface="DM Sans" pitchFamily="2" charset="-70"/>
              </a:rPr>
              <a:t>teikim</a:t>
            </a:r>
            <a:r>
              <a:rPr lang="lt-LT" dirty="0">
                <a:latin typeface="DM Sans" pitchFamily="2" charset="-70"/>
              </a:rPr>
              <a:t>as</a:t>
            </a:r>
            <a:endParaRPr lang="en-US" dirty="0">
              <a:latin typeface="DM Sans" pitchFamily="2" charset="-70"/>
            </a:endParaRPr>
          </a:p>
          <a:p>
            <a:r>
              <a:rPr lang="lt-LT" dirty="0">
                <a:latin typeface="DM Sans" pitchFamily="2" charset="-70"/>
              </a:rPr>
              <a:t>Veiksmingas bendradarbiavimas</a:t>
            </a:r>
          </a:p>
          <a:p>
            <a:r>
              <a:rPr lang="en-US" dirty="0">
                <a:latin typeface="DM Sans" pitchFamily="2" charset="-70"/>
              </a:rPr>
              <a:t>N</a:t>
            </a:r>
            <a:r>
              <a:rPr lang="lt-LT" dirty="0">
                <a:latin typeface="DM Sans" pitchFamily="2" charset="-70"/>
              </a:rPr>
              <a:t>eekonominė</a:t>
            </a:r>
            <a:r>
              <a:rPr lang="en-US" dirty="0">
                <a:latin typeface="DM Sans" pitchFamily="2" charset="-70"/>
              </a:rPr>
              <a:t>s</a:t>
            </a:r>
            <a:r>
              <a:rPr lang="lt-LT" dirty="0">
                <a:latin typeface="DM Sans" pitchFamily="2" charset="-70"/>
              </a:rPr>
              <a:t> veiklos</a:t>
            </a:r>
          </a:p>
          <a:p>
            <a:r>
              <a:rPr lang="lt-LT" dirty="0">
                <a:latin typeface="DM Sans" pitchFamily="2" charset="-70"/>
              </a:rPr>
              <a:t>Įmonių ryšiai</a:t>
            </a:r>
          </a:p>
          <a:p>
            <a:r>
              <a:rPr lang="lt-LT" dirty="0">
                <a:latin typeface="DM Sans" pitchFamily="2" charset="-70"/>
              </a:rPr>
              <a:t>Sunkumus patirianti įmonė apibrėžtis</a:t>
            </a:r>
          </a:p>
        </p:txBody>
      </p:sp>
    </p:spTree>
    <p:extLst>
      <p:ext uri="{BB962C8B-B14F-4D97-AF65-F5344CB8AC3E}">
        <p14:creationId xmlns:p14="http://schemas.microsoft.com/office/powerpoint/2010/main" val="71221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CD177F-5159-6EEF-CBF9-3ABEA667D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9323" y="1655511"/>
            <a:ext cx="9096799" cy="3696746"/>
          </a:xfrm>
        </p:spPr>
        <p:txBody>
          <a:bodyPr/>
          <a:lstStyle/>
          <a:p>
            <a:pPr algn="just" defTabSz="472839">
              <a:defRPr/>
            </a:pPr>
            <a:r>
              <a:rPr lang="lt-LT" sz="1600" b="1" i="0" dirty="0">
                <a:solidFill>
                  <a:srgbClr val="092D68"/>
                </a:solidFill>
                <a:effectLst/>
                <a:latin typeface="DM Sans" pitchFamily="2" charset="-70"/>
                <a:ea typeface="Verdana" panose="020B0604030504040204" pitchFamily="34" charset="0"/>
              </a:rPr>
              <a:t>Apibrėžtis nustatyta Reglamento 651/2014 2 str.18 p.:</a:t>
            </a:r>
            <a:endParaRPr lang="lt-LT" sz="1600" b="1" dirty="0">
              <a:solidFill>
                <a:srgbClr val="092D68"/>
              </a:solidFill>
              <a:latin typeface="DM Sans" pitchFamily="2" charset="-70"/>
              <a:ea typeface="Verdana" panose="020B0604030504040204" pitchFamily="34" charset="0"/>
            </a:endParaRPr>
          </a:p>
          <a:p>
            <a:pPr marL="466413" indent="-466413" algn="just" defTabSz="472839">
              <a:buFont typeface="+mj-lt"/>
              <a:buAutoNum type="alphaLcParenR"/>
              <a:defRPr/>
            </a:pPr>
            <a:r>
              <a:rPr lang="lt-LT" sz="1400" dirty="0">
                <a:solidFill>
                  <a:srgbClr val="092D68"/>
                </a:solidFill>
                <a:latin typeface="DM Sans" pitchFamily="2" charset="-70"/>
              </a:rPr>
              <a:t>Rezervai</a:t>
            </a:r>
            <a:r>
              <a:rPr lang="en-US" sz="1400" dirty="0">
                <a:solidFill>
                  <a:srgbClr val="092D68"/>
                </a:solidFill>
                <a:latin typeface="DM Sans" pitchFamily="2" charset="-70"/>
              </a:rPr>
              <a:t> </a:t>
            </a:r>
            <a:r>
              <a:rPr lang="lt-LT" sz="1400" dirty="0">
                <a:solidFill>
                  <a:srgbClr val="092D68"/>
                </a:solidFill>
                <a:latin typeface="DM Sans" pitchFamily="2" charset="-70"/>
              </a:rPr>
              <a:t>−</a:t>
            </a:r>
            <a:r>
              <a:rPr lang="en-US" sz="1400" dirty="0">
                <a:solidFill>
                  <a:srgbClr val="092D68"/>
                </a:solidFill>
                <a:latin typeface="DM Sans" pitchFamily="2" charset="-70"/>
              </a:rPr>
              <a:t> </a:t>
            </a:r>
            <a:r>
              <a:rPr lang="lt-LT" sz="1400" dirty="0">
                <a:solidFill>
                  <a:srgbClr val="092D68"/>
                </a:solidFill>
                <a:latin typeface="DM Sans" pitchFamily="2" charset="-70"/>
              </a:rPr>
              <a:t>sukaupti nuostoliai</a:t>
            </a:r>
            <a:r>
              <a:rPr lang="en-US" sz="1400" dirty="0">
                <a:solidFill>
                  <a:srgbClr val="092D68"/>
                </a:solidFill>
                <a:latin typeface="DM Sans" pitchFamily="2" charset="-70"/>
              </a:rPr>
              <a:t> = </a:t>
            </a:r>
            <a:r>
              <a:rPr lang="lt-LT" sz="1400" dirty="0">
                <a:solidFill>
                  <a:srgbClr val="092D68"/>
                </a:solidFill>
                <a:latin typeface="DM Sans" pitchFamily="2" charset="-70"/>
              </a:rPr>
              <a:t>neigiama suma, viršijanti pusę pasirašytojo akcinio kapitalo</a:t>
            </a:r>
            <a:r>
              <a:rPr lang="en-US" sz="1400" dirty="0">
                <a:solidFill>
                  <a:srgbClr val="092D68"/>
                </a:solidFill>
                <a:latin typeface="DM Sans" pitchFamily="2" charset="-70"/>
              </a:rPr>
              <a:t> (</a:t>
            </a:r>
            <a:r>
              <a:rPr lang="en-US" sz="1400" dirty="0" err="1">
                <a:solidFill>
                  <a:srgbClr val="092D68"/>
                </a:solidFill>
                <a:latin typeface="DM Sans" pitchFamily="2" charset="-70"/>
              </a:rPr>
              <a:t>iki</a:t>
            </a:r>
            <a:r>
              <a:rPr lang="en-US" sz="1400" dirty="0">
                <a:solidFill>
                  <a:srgbClr val="092D68"/>
                </a:solidFill>
                <a:latin typeface="DM Sans" pitchFamily="2" charset="-70"/>
              </a:rPr>
              <a:t> 3 m. </a:t>
            </a:r>
            <a:r>
              <a:rPr lang="en-US" sz="1400" dirty="0" err="1">
                <a:solidFill>
                  <a:srgbClr val="092D68"/>
                </a:solidFill>
                <a:latin typeface="DM Sans" pitchFamily="2" charset="-70"/>
              </a:rPr>
              <a:t>veikiantiems</a:t>
            </a:r>
            <a:r>
              <a:rPr lang="en-US" sz="1400" dirty="0">
                <a:solidFill>
                  <a:srgbClr val="092D68"/>
                </a:solidFill>
                <a:latin typeface="DM Sans" pitchFamily="2" charset="-70"/>
              </a:rPr>
              <a:t> </a:t>
            </a:r>
            <a:r>
              <a:rPr lang="lt-LT" dirty="0">
                <a:solidFill>
                  <a:srgbClr val="092D68"/>
                </a:solidFill>
                <a:latin typeface="DM Sans" pitchFamily="2" charset="-70"/>
              </a:rPr>
              <a:t>ū</a:t>
            </a:r>
            <a:r>
              <a:rPr lang="en-US" sz="1400" dirty="0" err="1">
                <a:solidFill>
                  <a:srgbClr val="092D68"/>
                </a:solidFill>
                <a:latin typeface="DM Sans" pitchFamily="2" charset="-70"/>
              </a:rPr>
              <a:t>kio</a:t>
            </a:r>
            <a:r>
              <a:rPr lang="en-US" sz="1400" dirty="0">
                <a:solidFill>
                  <a:srgbClr val="092D68"/>
                </a:solidFill>
                <a:latin typeface="DM Sans" pitchFamily="2" charset="-70"/>
              </a:rPr>
              <a:t> </a:t>
            </a:r>
            <a:r>
              <a:rPr lang="en-US" sz="1400" dirty="0" err="1">
                <a:solidFill>
                  <a:srgbClr val="092D68"/>
                </a:solidFill>
                <a:latin typeface="DM Sans" pitchFamily="2" charset="-70"/>
              </a:rPr>
              <a:t>subjektams</a:t>
            </a:r>
            <a:r>
              <a:rPr lang="en-US" sz="1400" dirty="0">
                <a:solidFill>
                  <a:srgbClr val="092D68"/>
                </a:solidFill>
                <a:latin typeface="DM Sans" pitchFamily="2" charset="-70"/>
              </a:rPr>
              <a:t> </a:t>
            </a:r>
            <a:r>
              <a:rPr lang="en-US" sz="1400" dirty="0" err="1">
                <a:solidFill>
                  <a:srgbClr val="092D68"/>
                </a:solidFill>
                <a:latin typeface="DM Sans" pitchFamily="2" charset="-70"/>
              </a:rPr>
              <a:t>netaikoma</a:t>
            </a:r>
            <a:r>
              <a:rPr lang="en-US" sz="1400" dirty="0">
                <a:solidFill>
                  <a:srgbClr val="092D68"/>
                </a:solidFill>
                <a:latin typeface="DM Sans" pitchFamily="2" charset="-70"/>
              </a:rPr>
              <a:t>)</a:t>
            </a:r>
            <a:endParaRPr lang="lt-LT" sz="1400" dirty="0">
              <a:solidFill>
                <a:srgbClr val="092D68"/>
              </a:solidFill>
              <a:latin typeface="DM Sans" pitchFamily="2" charset="-70"/>
            </a:endParaRPr>
          </a:p>
          <a:p>
            <a:pPr marL="466413" indent="-466413" algn="just" defTabSz="472839">
              <a:buFont typeface="+mj-lt"/>
              <a:buAutoNum type="alphaLcParenR"/>
              <a:defRPr/>
            </a:pPr>
            <a:r>
              <a:rPr lang="lt-LT" sz="1400" dirty="0">
                <a:solidFill>
                  <a:srgbClr val="092D68"/>
                </a:solidFill>
                <a:latin typeface="DM Sans" pitchFamily="2" charset="-70"/>
              </a:rPr>
              <a:t>bendrovė, kurioje bent keli nariai turi neribotą turtinę atsakomybę už bendrovės</a:t>
            </a:r>
            <a:r>
              <a:rPr lang="en-US" sz="1400" dirty="0">
                <a:solidFill>
                  <a:srgbClr val="092D68"/>
                </a:solidFill>
                <a:latin typeface="DM Sans" pitchFamily="2" charset="-70"/>
              </a:rPr>
              <a:t> </a:t>
            </a:r>
            <a:r>
              <a:rPr lang="lt-LT" sz="1400" dirty="0">
                <a:solidFill>
                  <a:srgbClr val="092D68"/>
                </a:solidFill>
                <a:latin typeface="DM Sans" pitchFamily="2" charset="-70"/>
              </a:rPr>
              <a:t>skolą, kurios daugiau nei pusė jos kapitalo, kaip parodyta bendrovės apskaitoje,</a:t>
            </a:r>
            <a:r>
              <a:rPr lang="en-US" sz="1400" dirty="0">
                <a:solidFill>
                  <a:srgbClr val="092D68"/>
                </a:solidFill>
                <a:latin typeface="DM Sans" pitchFamily="2" charset="-70"/>
              </a:rPr>
              <a:t> </a:t>
            </a:r>
            <a:r>
              <a:rPr lang="lt-LT" sz="1400" dirty="0">
                <a:solidFill>
                  <a:srgbClr val="092D68"/>
                </a:solidFill>
                <a:latin typeface="DM Sans" pitchFamily="2" charset="-70"/>
              </a:rPr>
              <a:t>buvo prarasta dėl sukauptų nuostolių</a:t>
            </a:r>
            <a:r>
              <a:rPr lang="en-US" sz="1400" dirty="0">
                <a:solidFill>
                  <a:srgbClr val="092D68"/>
                </a:solidFill>
                <a:latin typeface="DM Sans" pitchFamily="2" charset="-70"/>
              </a:rPr>
              <a:t> (</a:t>
            </a:r>
            <a:r>
              <a:rPr lang="en-US" sz="1400" dirty="0" err="1">
                <a:solidFill>
                  <a:srgbClr val="092D68"/>
                </a:solidFill>
                <a:latin typeface="DM Sans" pitchFamily="2" charset="-70"/>
              </a:rPr>
              <a:t>iki</a:t>
            </a:r>
            <a:r>
              <a:rPr lang="en-US" sz="1400" dirty="0">
                <a:solidFill>
                  <a:srgbClr val="092D68"/>
                </a:solidFill>
                <a:latin typeface="DM Sans" pitchFamily="2" charset="-70"/>
              </a:rPr>
              <a:t> 3 m. </a:t>
            </a:r>
            <a:r>
              <a:rPr lang="en-US" sz="1400" dirty="0" err="1">
                <a:solidFill>
                  <a:srgbClr val="092D68"/>
                </a:solidFill>
                <a:latin typeface="DM Sans" pitchFamily="2" charset="-70"/>
              </a:rPr>
              <a:t>veikiantiems</a:t>
            </a:r>
            <a:r>
              <a:rPr lang="en-US" sz="1400" dirty="0">
                <a:solidFill>
                  <a:srgbClr val="092D68"/>
                </a:solidFill>
                <a:latin typeface="DM Sans" pitchFamily="2" charset="-70"/>
              </a:rPr>
              <a:t> </a:t>
            </a:r>
            <a:r>
              <a:rPr lang="lt-LT" dirty="0">
                <a:solidFill>
                  <a:srgbClr val="092D68"/>
                </a:solidFill>
                <a:latin typeface="DM Sans" pitchFamily="2" charset="-70"/>
              </a:rPr>
              <a:t>ū</a:t>
            </a:r>
            <a:r>
              <a:rPr lang="en-US" sz="1400" dirty="0" err="1">
                <a:solidFill>
                  <a:srgbClr val="092D68"/>
                </a:solidFill>
                <a:latin typeface="DM Sans" pitchFamily="2" charset="-70"/>
              </a:rPr>
              <a:t>kio</a:t>
            </a:r>
            <a:r>
              <a:rPr lang="en-US" sz="1400" dirty="0">
                <a:solidFill>
                  <a:srgbClr val="092D68"/>
                </a:solidFill>
                <a:latin typeface="DM Sans" pitchFamily="2" charset="-70"/>
              </a:rPr>
              <a:t> </a:t>
            </a:r>
            <a:r>
              <a:rPr lang="en-US" sz="1400" dirty="0" err="1">
                <a:solidFill>
                  <a:srgbClr val="092D68"/>
                </a:solidFill>
                <a:latin typeface="DM Sans" pitchFamily="2" charset="-70"/>
              </a:rPr>
              <a:t>subjektams</a:t>
            </a:r>
            <a:r>
              <a:rPr lang="en-US" sz="1400" dirty="0">
                <a:solidFill>
                  <a:srgbClr val="092D68"/>
                </a:solidFill>
                <a:latin typeface="DM Sans" pitchFamily="2" charset="-70"/>
              </a:rPr>
              <a:t> </a:t>
            </a:r>
            <a:r>
              <a:rPr lang="en-US" sz="1400" dirty="0" err="1">
                <a:solidFill>
                  <a:srgbClr val="092D68"/>
                </a:solidFill>
                <a:latin typeface="DM Sans" pitchFamily="2" charset="-70"/>
              </a:rPr>
              <a:t>netaikoma</a:t>
            </a:r>
            <a:r>
              <a:rPr lang="en-US" sz="1400" dirty="0">
                <a:solidFill>
                  <a:srgbClr val="092D68"/>
                </a:solidFill>
                <a:latin typeface="DM Sans" pitchFamily="2" charset="-70"/>
              </a:rPr>
              <a:t>)</a:t>
            </a:r>
            <a:endParaRPr lang="lt-LT" sz="1400" dirty="0">
              <a:solidFill>
                <a:srgbClr val="092D68"/>
              </a:solidFill>
              <a:latin typeface="DM Sans" pitchFamily="2" charset="-70"/>
            </a:endParaRPr>
          </a:p>
          <a:p>
            <a:pPr marL="466413" indent="-466413" algn="just">
              <a:buNone/>
            </a:pPr>
            <a:r>
              <a:rPr lang="lt-LT" altLang="en-US" sz="1400" dirty="0">
                <a:solidFill>
                  <a:srgbClr val="092D68"/>
                </a:solidFill>
                <a:latin typeface="DM Sans" pitchFamily="2" charset="-70"/>
              </a:rPr>
              <a:t>c</a:t>
            </a:r>
            <a:r>
              <a:rPr lang="lt-LT" altLang="en-US" sz="1400" dirty="0">
                <a:solidFill>
                  <a:srgbClr val="092D68"/>
                </a:solidFill>
                <a:latin typeface="DM Sans" pitchFamily="2" charset="-70"/>
                <a:cs typeface="Times New Roman" panose="02020603050405020304" pitchFamily="18" charset="0"/>
              </a:rPr>
              <a:t>)    jeigu įmonei taikoma kolektyvinė nemokumo procedūra arba ji atitinka nacionalinės teisės kriterijus, kad jos kreditorių prašymu jai būtų pradėta kolektyvinė nemokumo procedūra </a:t>
            </a:r>
          </a:p>
          <a:p>
            <a:pPr marL="466413" indent="-466413" algn="just">
              <a:buAutoNum type="alphaLcParenR" startAt="4"/>
            </a:pPr>
            <a:r>
              <a:rPr lang="lt-LT" altLang="en-US" sz="1400" dirty="0">
                <a:solidFill>
                  <a:srgbClr val="092D68"/>
                </a:solidFill>
                <a:latin typeface="DM Sans" pitchFamily="2" charset="-70"/>
                <a:cs typeface="Times New Roman" panose="02020603050405020304" pitchFamily="18" charset="0"/>
              </a:rPr>
              <a:t>jeigu įmonė gavo sanavimo pagalbą ir dar negrąžino skolos ar baigėsi jos garantijos galiojimas, arba gavo restruktūrizavimo</a:t>
            </a:r>
            <a:r>
              <a:rPr lang="en-US" altLang="en-US" sz="1400" dirty="0">
                <a:solidFill>
                  <a:srgbClr val="092D68"/>
                </a:solidFill>
                <a:latin typeface="DM Sans" pitchFamily="2" charset="-70"/>
                <a:cs typeface="Times New Roman" panose="02020603050405020304" pitchFamily="18" charset="0"/>
              </a:rPr>
              <a:t> </a:t>
            </a:r>
            <a:r>
              <a:rPr lang="pt-BR" altLang="en-US" sz="1400" dirty="0">
                <a:solidFill>
                  <a:srgbClr val="092D68"/>
                </a:solidFill>
                <a:latin typeface="DM Sans" pitchFamily="2" charset="-70"/>
                <a:cs typeface="Times New Roman" panose="02020603050405020304" pitchFamily="18" charset="0"/>
              </a:rPr>
              <a:t>pagalbą ir vis dar laikosi restruktūrizavimo plano</a:t>
            </a:r>
            <a:endParaRPr lang="lt-LT" altLang="en-US" sz="1400" dirty="0">
              <a:solidFill>
                <a:srgbClr val="092D68"/>
              </a:solidFill>
              <a:latin typeface="DM Sans" pitchFamily="2" charset="-70"/>
              <a:cs typeface="Times New Roman" panose="02020603050405020304" pitchFamily="18" charset="0"/>
            </a:endParaRPr>
          </a:p>
          <a:p>
            <a:r>
              <a:rPr lang="lt-LT" dirty="0"/>
              <a:t>	</a:t>
            </a:r>
          </a:p>
          <a:p>
            <a:r>
              <a:rPr lang="lt-LT" dirty="0"/>
              <a:t>e) įmonė, kuri nėra MVĮ, jeigu per paskutinius dvejus metus:</a:t>
            </a:r>
          </a:p>
          <a:p>
            <a:r>
              <a:rPr lang="lt-LT" dirty="0"/>
              <a:t>	1) įmonės balansinis skolos ir nuosavo kapitalo santykis viršija 7,5 ir</a:t>
            </a:r>
          </a:p>
          <a:p>
            <a:r>
              <a:rPr lang="lt-LT" dirty="0"/>
              <a:t>	2)įmonės EBITDA (pajamų neatskaičius palūkanų, mokesčių, nusidėvėjimo, ir amortizacijos) palūkanų padengimo santykis yra mažesnis negu 1,0.</a:t>
            </a:r>
          </a:p>
          <a:p>
            <a:pPr marL="466413" indent="-466413" algn="just">
              <a:buAutoNum type="alphaLcParenR" startAt="4"/>
            </a:pPr>
            <a:endParaRPr lang="lt-LT" altLang="en-US" sz="1400" dirty="0">
              <a:solidFill>
                <a:srgbClr val="092D68"/>
              </a:solidFill>
              <a:latin typeface="DM Sans" pitchFamily="2" charset="-70"/>
              <a:cs typeface="Times New Roman" panose="02020603050405020304" pitchFamily="18" charset="0"/>
            </a:endParaRPr>
          </a:p>
          <a:p>
            <a:endParaRPr lang="lt-LT" dirty="0">
              <a:solidFill>
                <a:srgbClr val="092D68"/>
              </a:solidFill>
              <a:latin typeface="DM Sans" pitchFamily="2" charset="-7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D53FBC-B708-0711-042A-A9244CB186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9965" y="482568"/>
            <a:ext cx="7416214" cy="699071"/>
          </a:xfrm>
        </p:spPr>
        <p:txBody>
          <a:bodyPr/>
          <a:lstStyle/>
          <a:p>
            <a:r>
              <a:rPr lang="lt-LT" sz="4400" i="0" dirty="0"/>
              <a:t>Sunkumus patirianti įmonė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10995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CD177F-5159-6EEF-CBF9-3ABEA667D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4504" y="2293867"/>
            <a:ext cx="9096799" cy="369674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lt-LT" sz="1400" b="1" u="sng" dirty="0"/>
              <a:t>Vertinam</a:t>
            </a:r>
            <a:r>
              <a:rPr lang="en-US" sz="1400" b="1" u="sng" dirty="0"/>
              <a:t>as</a:t>
            </a:r>
            <a:r>
              <a:rPr lang="lt-LT" sz="1400" b="1" u="sng" dirty="0"/>
              <a:t>: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lt-LT" sz="1400" dirty="0"/>
              <a:t>Pareiškėj</a:t>
            </a:r>
            <a:r>
              <a:rPr lang="en-US" sz="1400" dirty="0"/>
              <a:t>as</a:t>
            </a:r>
            <a:endParaRPr lang="lt-LT" sz="14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lt-LT" sz="1400" dirty="0"/>
              <a:t>Ūkio subjekt</a:t>
            </a:r>
            <a:r>
              <a:rPr lang="en-US" sz="1400" dirty="0"/>
              <a:t>as</a:t>
            </a:r>
            <a:r>
              <a:rPr lang="lt-LT" sz="1400" dirty="0"/>
              <a:t> – grup</a:t>
            </a:r>
            <a:r>
              <a:rPr lang="lt-LT" dirty="0"/>
              <a:t>ė</a:t>
            </a:r>
            <a:r>
              <a:rPr lang="lt-LT" sz="1400" dirty="0"/>
              <a:t> įmonių, kurias sieja susijusių įmonių ryšiai </a:t>
            </a:r>
          </a:p>
          <a:p>
            <a:pPr marL="0" indent="0">
              <a:buNone/>
              <a:defRPr/>
            </a:pPr>
            <a:r>
              <a:rPr lang="lt-LT" sz="1400" b="1" u="sng" dirty="0"/>
              <a:t>Duomenų šaltiniai: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lt-LT" sz="1400" dirty="0"/>
              <a:t>Paskutinės patvirtintos Finansinės atskaitomybės (FA) dokumentai</a:t>
            </a:r>
            <a:endParaRPr lang="en-US" sz="14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lt-LT" sz="1400" dirty="0"/>
              <a:t>Konsoliduotos FA dokumentai arba ūkio subjektą sudarančių įmonių FA</a:t>
            </a:r>
          </a:p>
          <a:p>
            <a:pPr>
              <a:defRPr/>
            </a:pPr>
            <a:r>
              <a:rPr lang="lt-LT" sz="1400" b="1" u="sng" dirty="0"/>
              <a:t>Vertinimo momentas:</a:t>
            </a:r>
          </a:p>
          <a:p>
            <a:pPr marL="285750" indent="-285750">
              <a:buClr>
                <a:srgbClr val="142D64"/>
              </a:buClr>
              <a:buFont typeface="Arial" panose="020B0604020202020204" pitchFamily="34" charset="0"/>
              <a:buChar char="•"/>
              <a:defRPr/>
            </a:pPr>
            <a:r>
              <a:rPr lang="lt-LT" sz="1400" u="sng" dirty="0"/>
              <a:t>Tinkamumo finansuoti vertinimo metu</a:t>
            </a:r>
          </a:p>
          <a:p>
            <a:pPr marL="285750" indent="-285750">
              <a:buClr>
                <a:srgbClr val="142D64"/>
              </a:buClr>
              <a:buFont typeface="Arial" panose="020B0604020202020204" pitchFamily="34" charset="0"/>
              <a:buChar char="•"/>
              <a:defRPr/>
            </a:pPr>
            <a:r>
              <a:rPr lang="lt-LT" sz="1400" u="sng" dirty="0"/>
              <a:t>Sprendimo skirti pagalbą metu </a:t>
            </a:r>
          </a:p>
          <a:p>
            <a:endParaRPr lang="lt-LT" dirty="0">
              <a:solidFill>
                <a:srgbClr val="092D68"/>
              </a:solidFill>
              <a:latin typeface="DM Sans" pitchFamily="2" charset="-7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D53FBC-B708-0711-042A-A9244CB186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9965" y="647160"/>
            <a:ext cx="7416214" cy="699071"/>
          </a:xfrm>
        </p:spPr>
        <p:txBody>
          <a:bodyPr/>
          <a:lstStyle/>
          <a:p>
            <a:r>
              <a:rPr lang="lt-LT" altLang="en-US" sz="4400" dirty="0"/>
              <a:t>Sunkumus patirianti įmonė </a:t>
            </a:r>
            <a:br>
              <a:rPr lang="lt-LT" altLang="en-US" sz="4400" dirty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57138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CD177F-5159-6EEF-CBF9-3ABEA667D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7600" y="4787631"/>
            <a:ext cx="9096799" cy="1761003"/>
          </a:xfrm>
        </p:spPr>
        <p:txBody>
          <a:bodyPr/>
          <a:lstStyle/>
          <a:p>
            <a:pPr defTabSz="829178"/>
            <a:r>
              <a:rPr lang="lt-LT" altLang="zh-CN" sz="14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GB" altLang="zh-CN" sz="14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lt-LT" altLang="zh-CN" sz="14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Times New Roman" panose="02020603050405020304" pitchFamily="18" charset="0"/>
              </a:rPr>
              <a:t>Neigiamos sumos nustatymas</a:t>
            </a:r>
            <a:r>
              <a:rPr lang="en-GB" altLang="zh-CN" sz="14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lt-LT" altLang="zh-CN" sz="14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Times New Roman" panose="02020603050405020304" pitchFamily="18" charset="0"/>
              </a:rPr>
              <a:t>0</a:t>
            </a:r>
            <a:r>
              <a:rPr lang="en-GB" altLang="zh-CN" sz="14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lt-LT" altLang="zh-CN" sz="14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Times New Roman" panose="02020603050405020304" pitchFamily="18" charset="0"/>
              </a:rPr>
              <a:t>6.000 </a:t>
            </a:r>
            <a:r>
              <a:rPr lang="en-GB" altLang="zh-CN" sz="14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Times New Roman" panose="02020603050405020304" pitchFamily="18" charset="0"/>
              </a:rPr>
              <a:t>= </a:t>
            </a:r>
            <a:r>
              <a:rPr lang="lt-LT" altLang="zh-CN" sz="14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Times New Roman" panose="02020603050405020304" pitchFamily="18" charset="0"/>
              </a:rPr>
              <a:t>-6000</a:t>
            </a:r>
            <a:r>
              <a:rPr lang="en-GB" altLang="zh-CN" sz="14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lt-LT" altLang="zh-CN" sz="1400" dirty="0">
              <a:solidFill>
                <a:srgbClr val="092D68"/>
              </a:solidFill>
              <a:latin typeface="DM Sans" pitchFamily="2" charset="-7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829178"/>
            <a:r>
              <a:rPr lang="en-GB" altLang="zh-CN" sz="14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Arial" panose="020B0604020202020204" pitchFamily="34" charset="0"/>
              </a:rPr>
              <a:t>2)  </a:t>
            </a:r>
            <a:r>
              <a:rPr lang="lt-LT" altLang="zh-CN" sz="14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Arial" panose="020B0604020202020204" pitchFamily="34" charset="0"/>
              </a:rPr>
              <a:t>Skaičiuojama </a:t>
            </a:r>
            <a:r>
              <a:rPr lang="en-GB" altLang="zh-CN" sz="14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Arial" panose="020B0604020202020204" pitchFamily="34" charset="0"/>
              </a:rPr>
              <a:t>½ </a:t>
            </a:r>
            <a:r>
              <a:rPr lang="lt-LT" altLang="zh-CN" sz="14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Arial" panose="020B0604020202020204" pitchFamily="34" charset="0"/>
              </a:rPr>
              <a:t>įstatinio kapitalo</a:t>
            </a:r>
            <a:r>
              <a:rPr lang="en-GB" altLang="zh-CN" sz="14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lt-LT" altLang="zh-CN" sz="14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Arial" panose="020B0604020202020204" pitchFamily="34" charset="0"/>
              </a:rPr>
              <a:t>10.000/2 </a:t>
            </a:r>
            <a:r>
              <a:rPr lang="en-GB" altLang="zh-CN" sz="14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Arial" panose="020B0604020202020204" pitchFamily="34" charset="0"/>
              </a:rPr>
              <a:t>=</a:t>
            </a:r>
            <a:r>
              <a:rPr lang="lt-LT" altLang="zh-CN" sz="14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Arial" panose="020B0604020202020204" pitchFamily="34" charset="0"/>
              </a:rPr>
              <a:t> 5000</a:t>
            </a:r>
          </a:p>
          <a:p>
            <a:pPr defTabSz="829178"/>
            <a:r>
              <a:rPr lang="en-GB" altLang="zh-CN" sz="14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Arial" panose="020B0604020202020204" pitchFamily="34" charset="0"/>
              </a:rPr>
              <a:t>3) </a:t>
            </a:r>
            <a:r>
              <a:rPr lang="lt-LT" altLang="zh-CN" sz="14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Arial" panose="020B0604020202020204" pitchFamily="34" charset="0"/>
              </a:rPr>
              <a:t>Palyginimas</a:t>
            </a:r>
            <a:r>
              <a:rPr lang="en-GB" altLang="zh-CN" sz="14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Arial" panose="020B0604020202020204" pitchFamily="34" charset="0"/>
              </a:rPr>
              <a:t>: -</a:t>
            </a:r>
            <a:r>
              <a:rPr lang="lt-LT" altLang="zh-CN" sz="14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Arial" panose="020B0604020202020204" pitchFamily="34" charset="0"/>
              </a:rPr>
              <a:t>6.000 ir</a:t>
            </a:r>
            <a:r>
              <a:rPr lang="en-GB" altLang="zh-CN" sz="14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lt-LT" altLang="zh-CN" sz="14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Arial" panose="020B0604020202020204" pitchFamily="34" charset="0"/>
              </a:rPr>
              <a:t>5.000, neigiama suma viršija pusę įstatinio kapitalo. </a:t>
            </a:r>
          </a:p>
          <a:p>
            <a:pPr defTabSz="829178"/>
            <a:r>
              <a:rPr lang="lt-LT" altLang="zh-CN" sz="14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Arial" panose="020B0604020202020204" pitchFamily="34" charset="0"/>
              </a:rPr>
              <a:t>Įmonė yra sunkumus patirianti – pagalba neteikiama.</a:t>
            </a:r>
          </a:p>
          <a:p>
            <a:endParaRPr lang="lt-LT" dirty="0">
              <a:solidFill>
                <a:srgbClr val="092D68"/>
              </a:solidFill>
              <a:latin typeface="DM Sans" pitchFamily="2" charset="-7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D53FBC-B708-0711-042A-A9244CB186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01989" y="455136"/>
            <a:ext cx="7416214" cy="699071"/>
          </a:xfrm>
        </p:spPr>
        <p:txBody>
          <a:bodyPr/>
          <a:lstStyle/>
          <a:p>
            <a:r>
              <a:rPr lang="lt-LT" altLang="en-US" sz="4400" dirty="0"/>
              <a:t>Sunkumus patirianti įmonė </a:t>
            </a:r>
            <a:br>
              <a:rPr lang="lt-LT" altLang="en-US" sz="4400" dirty="0"/>
            </a:br>
            <a:r>
              <a:rPr lang="lt-LT" altLang="en-US" sz="4400" dirty="0"/>
              <a:t>(„A“/„B“ punkto vertinimas)</a:t>
            </a:r>
            <a:endParaRPr lang="lt-L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14E876-5DB5-0B67-0EAC-9C345BC63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383" y="2055845"/>
            <a:ext cx="37946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lt-LT" altLang="lt-LT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</a:rPr>
              <a:t>Atitikties a (b) punktui vertinimas </a:t>
            </a:r>
          </a:p>
          <a:p>
            <a:endParaRPr lang="lt-LT" altLang="lt-LT" dirty="0">
              <a:solidFill>
                <a:srgbClr val="092D68"/>
              </a:solidFill>
              <a:latin typeface="DM Sans" pitchFamily="2" charset="-70"/>
              <a:ea typeface="Verdana" panose="020B0604030504040204" pitchFamily="34" charset="0"/>
            </a:endParaRPr>
          </a:p>
        </p:txBody>
      </p:sp>
      <p:pic>
        <p:nvPicPr>
          <p:cNvPr id="3" name="Paveikslėlis 5">
            <a:extLst>
              <a:ext uri="{FF2B5EF4-FFF2-40B4-BE49-F238E27FC236}">
                <a16:creationId xmlns:a16="http://schemas.microsoft.com/office/drawing/2014/main" id="{B6436BC8-5E63-47C7-0892-DA892C9AD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65" y="2504169"/>
            <a:ext cx="7379979" cy="2006026"/>
          </a:xfrm>
          <a:prstGeom prst="rect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610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CD177F-5159-6EEF-CBF9-3ABEA667D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7600" y="4787631"/>
            <a:ext cx="9096799" cy="1761003"/>
          </a:xfrm>
        </p:spPr>
        <p:txBody>
          <a:bodyPr/>
          <a:lstStyle/>
          <a:p>
            <a:pPr defTabSz="829178"/>
            <a:r>
              <a:rPr lang="lt-LT" altLang="zh-CN" sz="18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GB" altLang="zh-CN" sz="18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lt-LT" altLang="zh-CN" sz="18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Times New Roman" panose="02020603050405020304" pitchFamily="18" charset="0"/>
              </a:rPr>
              <a:t>Neigiamos sumos nustatymas</a:t>
            </a:r>
            <a:r>
              <a:rPr lang="en-GB" altLang="zh-CN" sz="18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lt-LT" altLang="zh-CN" sz="18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Times New Roman" panose="02020603050405020304" pitchFamily="18" charset="0"/>
              </a:rPr>
              <a:t>1000</a:t>
            </a:r>
            <a:r>
              <a:rPr lang="en-GB" altLang="zh-CN" sz="18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lt-LT" altLang="zh-CN" sz="18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Times New Roman" panose="02020603050405020304" pitchFamily="18" charset="0"/>
              </a:rPr>
              <a:t>15000 </a:t>
            </a:r>
            <a:r>
              <a:rPr lang="en-GB" altLang="zh-CN" sz="18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Times New Roman" panose="02020603050405020304" pitchFamily="18" charset="0"/>
              </a:rPr>
              <a:t>= </a:t>
            </a:r>
            <a:r>
              <a:rPr lang="lt-LT" altLang="zh-CN" sz="18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Times New Roman" panose="02020603050405020304" pitchFamily="18" charset="0"/>
              </a:rPr>
              <a:t>-14000</a:t>
            </a:r>
            <a:r>
              <a:rPr lang="en-GB" altLang="zh-CN" sz="18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lt-LT" altLang="zh-CN" sz="1800" dirty="0">
              <a:solidFill>
                <a:srgbClr val="092D68"/>
              </a:solidFill>
              <a:latin typeface="DM Sans" pitchFamily="2" charset="-7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829178"/>
            <a:r>
              <a:rPr lang="en-GB" altLang="zh-CN" sz="18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Arial" panose="020B0604020202020204" pitchFamily="34" charset="0"/>
              </a:rPr>
              <a:t>2)  </a:t>
            </a:r>
            <a:r>
              <a:rPr lang="lt-LT" altLang="zh-CN" sz="18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Arial" panose="020B0604020202020204" pitchFamily="34" charset="0"/>
              </a:rPr>
              <a:t>Skaičiuojama </a:t>
            </a:r>
            <a:r>
              <a:rPr lang="en-GB" altLang="zh-CN" sz="18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Arial" panose="020B0604020202020204" pitchFamily="34" charset="0"/>
              </a:rPr>
              <a:t>½ </a:t>
            </a:r>
            <a:r>
              <a:rPr lang="lt-LT" altLang="zh-CN" sz="18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Arial" panose="020B0604020202020204" pitchFamily="34" charset="0"/>
              </a:rPr>
              <a:t>kapitalo</a:t>
            </a:r>
            <a:r>
              <a:rPr lang="en-GB" altLang="zh-CN" sz="18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lt-LT" altLang="zh-CN" sz="18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Arial" panose="020B0604020202020204" pitchFamily="34" charset="0"/>
              </a:rPr>
              <a:t>5.000*3 </a:t>
            </a:r>
            <a:r>
              <a:rPr lang="en-GB" altLang="zh-CN" sz="18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Arial" panose="020B0604020202020204" pitchFamily="34" charset="0"/>
              </a:rPr>
              <a:t>=</a:t>
            </a:r>
            <a:r>
              <a:rPr lang="lt-LT" altLang="zh-CN" sz="18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Arial" panose="020B0604020202020204" pitchFamily="34" charset="0"/>
              </a:rPr>
              <a:t> 15000</a:t>
            </a:r>
          </a:p>
          <a:p>
            <a:pPr defTabSz="829178"/>
            <a:r>
              <a:rPr lang="en-GB" altLang="zh-CN" sz="18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Arial" panose="020B0604020202020204" pitchFamily="34" charset="0"/>
              </a:rPr>
              <a:t>3) </a:t>
            </a:r>
            <a:r>
              <a:rPr lang="lt-LT" altLang="zh-CN" sz="18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Arial" panose="020B0604020202020204" pitchFamily="34" charset="0"/>
              </a:rPr>
              <a:t>Palyginimas</a:t>
            </a:r>
            <a:r>
              <a:rPr lang="en-GB" altLang="zh-CN" sz="18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Arial" panose="020B0604020202020204" pitchFamily="34" charset="0"/>
              </a:rPr>
              <a:t>: -</a:t>
            </a:r>
            <a:r>
              <a:rPr lang="lt-LT" altLang="zh-CN" sz="18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Arial" panose="020B0604020202020204" pitchFamily="34" charset="0"/>
              </a:rPr>
              <a:t>14.000 ir</a:t>
            </a:r>
            <a:r>
              <a:rPr lang="en-GB" altLang="zh-CN" sz="18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lt-LT" altLang="zh-CN" sz="18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Arial" panose="020B0604020202020204" pitchFamily="34" charset="0"/>
              </a:rPr>
              <a:t>15.000, neigiama suma neviršija pusę įstatinio kapitalo. </a:t>
            </a:r>
          </a:p>
          <a:p>
            <a:pPr defTabSz="829178"/>
            <a:r>
              <a:rPr lang="lt-LT" altLang="zh-CN" sz="1800" dirty="0">
                <a:solidFill>
                  <a:srgbClr val="092D68"/>
                </a:solidFill>
                <a:latin typeface="DM Sans" pitchFamily="2" charset="-70"/>
                <a:ea typeface="Verdana" panose="020B0604030504040204" pitchFamily="34" charset="0"/>
                <a:cs typeface="Arial" panose="020B0604020202020204" pitchFamily="34" charset="0"/>
              </a:rPr>
              <a:t>Ūkio subjektas nėra priskiriamas sunkumus patiriančiam pagal šį kriterijų.</a:t>
            </a:r>
          </a:p>
          <a:p>
            <a:endParaRPr lang="lt-LT" sz="1800" dirty="0">
              <a:solidFill>
                <a:srgbClr val="092D68"/>
              </a:solidFill>
              <a:latin typeface="DM Sans" pitchFamily="2" charset="-7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D53FBC-B708-0711-042A-A9244CB186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9584" y="561381"/>
            <a:ext cx="9609140" cy="1007904"/>
          </a:xfrm>
        </p:spPr>
        <p:txBody>
          <a:bodyPr/>
          <a:lstStyle/>
          <a:p>
            <a:r>
              <a:rPr lang="lt-LT" altLang="en-US" sz="4000" dirty="0"/>
              <a:t>Ūkio subjekto „A“/„B“ punkto vertinimas</a:t>
            </a:r>
            <a:endParaRPr lang="lt-LT" sz="4000" dirty="0"/>
          </a:p>
        </p:txBody>
      </p:sp>
      <p:graphicFrame>
        <p:nvGraphicFramePr>
          <p:cNvPr id="12" name="Lentelė 2">
            <a:extLst>
              <a:ext uri="{FF2B5EF4-FFF2-40B4-BE49-F238E27FC236}">
                <a16:creationId xmlns:a16="http://schemas.microsoft.com/office/drawing/2014/main" id="{B2E0080C-E5C4-7E82-89CF-6DC45DCE5CD1}"/>
              </a:ext>
            </a:extLst>
          </p:cNvPr>
          <p:cNvGraphicFramePr>
            <a:graphicFrameLocks noGrp="1"/>
          </p:cNvGraphicFramePr>
          <p:nvPr/>
        </p:nvGraphicFramePr>
        <p:xfrm>
          <a:off x="1700784" y="1729240"/>
          <a:ext cx="8396013" cy="273848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0346">
                  <a:extLst>
                    <a:ext uri="{9D8B030D-6E8A-4147-A177-3AD203B41FA5}">
                      <a16:colId xmlns:a16="http://schemas.microsoft.com/office/drawing/2014/main" val="1080499683"/>
                    </a:ext>
                  </a:extLst>
                </a:gridCol>
                <a:gridCol w="1977762">
                  <a:extLst>
                    <a:ext uri="{9D8B030D-6E8A-4147-A177-3AD203B41FA5}">
                      <a16:colId xmlns:a16="http://schemas.microsoft.com/office/drawing/2014/main" val="2768265052"/>
                    </a:ext>
                  </a:extLst>
                </a:gridCol>
                <a:gridCol w="1190714">
                  <a:extLst>
                    <a:ext uri="{9D8B030D-6E8A-4147-A177-3AD203B41FA5}">
                      <a16:colId xmlns:a16="http://schemas.microsoft.com/office/drawing/2014/main" val="3486324911"/>
                    </a:ext>
                  </a:extLst>
                </a:gridCol>
                <a:gridCol w="1205920">
                  <a:extLst>
                    <a:ext uri="{9D8B030D-6E8A-4147-A177-3AD203B41FA5}">
                      <a16:colId xmlns:a16="http://schemas.microsoft.com/office/drawing/2014/main" val="525327716"/>
                    </a:ext>
                  </a:extLst>
                </a:gridCol>
                <a:gridCol w="1076168">
                  <a:extLst>
                    <a:ext uri="{9D8B030D-6E8A-4147-A177-3AD203B41FA5}">
                      <a16:colId xmlns:a16="http://schemas.microsoft.com/office/drawing/2014/main" val="1667357531"/>
                    </a:ext>
                  </a:extLst>
                </a:gridCol>
                <a:gridCol w="1250756">
                  <a:extLst>
                    <a:ext uri="{9D8B030D-6E8A-4147-A177-3AD203B41FA5}">
                      <a16:colId xmlns:a16="http://schemas.microsoft.com/office/drawing/2014/main" val="3027471197"/>
                    </a:ext>
                  </a:extLst>
                </a:gridCol>
                <a:gridCol w="1184347">
                  <a:extLst>
                    <a:ext uri="{9D8B030D-6E8A-4147-A177-3AD203B41FA5}">
                      <a16:colId xmlns:a16="http://schemas.microsoft.com/office/drawing/2014/main" val="806635629"/>
                    </a:ext>
                  </a:extLst>
                </a:gridCol>
              </a:tblGrid>
              <a:tr h="920355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Eil. Nr.</a:t>
                      </a:r>
                      <a:endParaRPr lang="lt-LT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16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Įmonės pavadinimas</a:t>
                      </a:r>
                      <a:endParaRPr lang="lt-LT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Rezervai</a:t>
                      </a:r>
                      <a:endParaRPr lang="lt-LT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Nepaskirs-</a:t>
                      </a:r>
                      <a:r>
                        <a:rPr lang="lt-LT" sz="1600" b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tytas</a:t>
                      </a:r>
                      <a:r>
                        <a:rPr lang="lt-LT" sz="16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 pelnas (nuostolis)</a:t>
                      </a:r>
                      <a:endParaRPr lang="lt-LT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Neigiama suma</a:t>
                      </a: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Nuosavas kapitalas</a:t>
                      </a:r>
                      <a:endParaRPr lang="lt-LT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1/2 įstatinio kapitalo</a:t>
                      </a:r>
                      <a:endParaRPr lang="lt-LT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338631"/>
                  </a:ext>
                </a:extLst>
              </a:tr>
              <a:tr h="230089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1</a:t>
                      </a:r>
                      <a:endParaRPr lang="lt-LT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Pareiškėjas</a:t>
                      </a: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0</a:t>
                      </a:r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-6000</a:t>
                      </a:r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-6000</a:t>
                      </a:r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4000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5000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690403"/>
                  </a:ext>
                </a:extLst>
              </a:tr>
              <a:tr h="230089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2</a:t>
                      </a:r>
                      <a:endParaRPr lang="lt-LT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16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Susijusi įmonė 1</a:t>
                      </a:r>
                      <a:endParaRPr lang="lt-LT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r>
                        <a:rPr lang="lt-LT" sz="16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1000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-5000</a:t>
                      </a:r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r>
                        <a:rPr lang="lt-LT" sz="16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-4000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6000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5000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755778"/>
                  </a:ext>
                </a:extLst>
              </a:tr>
              <a:tr h="230089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3</a:t>
                      </a:r>
                      <a:endParaRPr lang="lt-LT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16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Susijusi įmonė 2</a:t>
                      </a:r>
                      <a:endParaRPr lang="lt-LT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r>
                        <a:rPr lang="lt-LT" sz="16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0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r>
                        <a:rPr lang="lt-LT" sz="16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-4000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-4000</a:t>
                      </a:r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6000</a:t>
                      </a: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5000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280274"/>
                  </a:ext>
                </a:extLst>
              </a:tr>
              <a:tr h="230089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4</a:t>
                      </a:r>
                      <a:endParaRPr lang="lt-LT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16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Susijusi įmonė 3</a:t>
                      </a:r>
                      <a:endParaRPr lang="lt-LT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25907"/>
                  </a:ext>
                </a:extLst>
              </a:tr>
              <a:tr h="230089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&lt;…&gt;</a:t>
                      </a:r>
                      <a:endParaRPr lang="lt-LT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&lt;...&gt;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085093"/>
                  </a:ext>
                </a:extLst>
              </a:tr>
              <a:tr h="300081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u="none" strike="noStrike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n</a:t>
                      </a:r>
                      <a:endParaRPr lang="lt-LT" sz="1600" b="0" i="0" u="none" strike="noStrike" noProof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16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Susijusi įmonė n</a:t>
                      </a:r>
                      <a:endParaRPr lang="lt-LT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64646"/>
                  </a:ext>
                </a:extLst>
              </a:tr>
              <a:tr h="230089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lt-LT" sz="16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Iš viso:</a:t>
                      </a:r>
                      <a:endParaRPr lang="lt-LT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-14000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16000</a:t>
                      </a: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 Light" panose="020F0302020204030204" pitchFamily="34" charset="0"/>
                        </a:rPr>
                        <a:t>15000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9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061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58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CD177F-5159-6EEF-CBF9-3ABEA667D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7344" y="1708650"/>
            <a:ext cx="10017480" cy="4801877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lt-LT" sz="1800" b="1" i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c) </a:t>
            </a:r>
            <a:r>
              <a:rPr lang="lt-LT" sz="1800" b="1" i="1" dirty="0"/>
              <a:t>jeigu įmonei taikoma kolektyvinė nemokumo procedūra arba ji atitinka nacionalinės teisės kriterijus, kad jos kreditorių prašymu jai būtų pradėta kolektyvinė nemokumo procedūra.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lt-LT" sz="1800" b="1" u="sng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lt-LT" sz="1800" b="1" u="sng" dirty="0"/>
              <a:t>Juridinių asmenų nemokumo įstatymas:</a:t>
            </a:r>
          </a:p>
          <a:p>
            <a:pPr fontAlgn="base"/>
            <a:r>
              <a:rPr lang="lt-LT" sz="1800" u="sng" dirty="0"/>
              <a:t>Bankrutuojantis juridinis asmuo </a:t>
            </a:r>
            <a:r>
              <a:rPr lang="lt-LT" sz="1800" dirty="0"/>
              <a:t>– juridinis asmuo, kuriam iškelta bankroto byla arba kurio bankroto procesas vykdomas ne teismo tvarka ir nepradėtos šio įstatymo nustatytos juridinio asmens likvidavimo dėl bankroto procedūros.</a:t>
            </a:r>
          </a:p>
          <a:p>
            <a:pPr algn="just">
              <a:defRPr/>
            </a:pPr>
            <a:r>
              <a:rPr lang="lt-LT" sz="1800" u="sng" dirty="0"/>
              <a:t>Juridinio asmens nemokumas </a:t>
            </a:r>
            <a:r>
              <a:rPr lang="lt-LT" sz="1800" dirty="0"/>
              <a:t>– juridinio asmens būsena, kai juridinis asmuo laiku negali vykdyti turtinių prievolių arba juridinio asmens įsipareigojimai viršija jo turto vertę.</a:t>
            </a:r>
          </a:p>
          <a:p>
            <a:pPr algn="just">
              <a:defRPr/>
            </a:pPr>
            <a:endParaRPr lang="lt-LT" sz="1800" dirty="0">
              <a:solidFill>
                <a:srgbClr val="000000"/>
              </a:solidFill>
              <a:hlinkClick r:id="rId2"/>
            </a:endParaRPr>
          </a:p>
          <a:p>
            <a:pPr algn="just">
              <a:defRPr/>
            </a:pPr>
            <a:r>
              <a:rPr lang="lt-LT" sz="1800" dirty="0">
                <a:solidFill>
                  <a:srgbClr val="000000"/>
                </a:solidFill>
                <a:hlinkClick r:id="rId2"/>
              </a:rPr>
              <a:t>https://nemokumas.avnt.lt/public/home/main</a:t>
            </a:r>
            <a:endParaRPr lang="lt-LT" sz="1800" dirty="0">
              <a:solidFill>
                <a:srgbClr val="000000"/>
              </a:solidFill>
            </a:endParaRPr>
          </a:p>
          <a:p>
            <a:pPr algn="just">
              <a:defRPr/>
            </a:pPr>
            <a:endParaRPr lang="lt-LT" sz="1800" dirty="0">
              <a:solidFill>
                <a:srgbClr val="092D68"/>
              </a:solidFill>
              <a:latin typeface="DM Sans" pitchFamily="2" charset="-7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D53FBC-B708-0711-042A-A9244CB186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9964" y="647160"/>
            <a:ext cx="9289099" cy="699071"/>
          </a:xfrm>
        </p:spPr>
        <p:txBody>
          <a:bodyPr/>
          <a:lstStyle/>
          <a:p>
            <a:r>
              <a:rPr lang="lt-LT" sz="4400" dirty="0"/>
              <a:t>Atitikties „</a:t>
            </a:r>
            <a:r>
              <a:rPr lang="lt-LT" dirty="0"/>
              <a:t>C</a:t>
            </a:r>
            <a:r>
              <a:rPr lang="lt-LT" sz="4400" dirty="0"/>
              <a:t>“</a:t>
            </a:r>
            <a:r>
              <a:rPr lang="en-US" sz="4400" dirty="0"/>
              <a:t> </a:t>
            </a:r>
            <a:r>
              <a:rPr lang="lt-LT" sz="4400" dirty="0"/>
              <a:t>punktui vertinimas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79773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CD177F-5159-6EEF-CBF9-3ABEA667D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4108" y="2162896"/>
            <a:ext cx="10017480" cy="4047944"/>
          </a:xfrm>
        </p:spPr>
        <p:txBody>
          <a:bodyPr/>
          <a:lstStyle/>
          <a:p>
            <a:pPr algn="just">
              <a:buClr>
                <a:schemeClr val="accent1">
                  <a:lumMod val="90000"/>
                  <a:lumOff val="10000"/>
                </a:schemeClr>
              </a:buClr>
              <a:defRPr/>
            </a:pPr>
            <a:r>
              <a:rPr lang="lt-LT" sz="1800" b="1" u="sng" dirty="0">
                <a:solidFill>
                  <a:srgbClr val="092D68"/>
                </a:solidFill>
                <a:latin typeface="DM Sans" pitchFamily="2" charset="-70"/>
                <a:cs typeface="Times New Roman" panose="02020603050405020304" pitchFamily="18" charset="0"/>
              </a:rPr>
              <a:t>Tikrinama:</a:t>
            </a:r>
          </a:p>
          <a:p>
            <a:pPr algn="just">
              <a:buClr>
                <a:schemeClr val="accent1">
                  <a:lumMod val="90000"/>
                  <a:lumOff val="10000"/>
                </a:schemeClr>
              </a:buClr>
              <a:defRPr/>
            </a:pPr>
            <a:r>
              <a:rPr lang="lt-LT" sz="1800" dirty="0">
                <a:solidFill>
                  <a:srgbClr val="092D68"/>
                </a:solidFill>
                <a:latin typeface="DM Sans" pitchFamily="2" charset="-70"/>
                <a:cs typeface="Times New Roman" panose="02020603050405020304" pitchFamily="18" charset="0"/>
              </a:rPr>
              <a:t>ar įmonė gavo sanavimo pagalbą ir dar negrąžino skolos ar baigėsi jos garantijos galiojimas, arba gavo restruktūrizavimo</a:t>
            </a:r>
            <a:r>
              <a:rPr lang="en-US" sz="1800" dirty="0">
                <a:solidFill>
                  <a:srgbClr val="092D68"/>
                </a:solidFill>
                <a:latin typeface="DM Sans" pitchFamily="2" charset="-70"/>
                <a:cs typeface="Times New Roman" panose="02020603050405020304" pitchFamily="18" charset="0"/>
              </a:rPr>
              <a:t> </a:t>
            </a:r>
            <a:r>
              <a:rPr lang="pt-BR" sz="1800" dirty="0">
                <a:solidFill>
                  <a:srgbClr val="092D68"/>
                </a:solidFill>
                <a:latin typeface="DM Sans" pitchFamily="2" charset="-70"/>
                <a:cs typeface="Times New Roman" panose="02020603050405020304" pitchFamily="18" charset="0"/>
              </a:rPr>
              <a:t>pagalbą ir vis dar laikosi restruktūrizavimo plano</a:t>
            </a:r>
            <a:endParaRPr lang="lt-LT" sz="1800" dirty="0">
              <a:solidFill>
                <a:srgbClr val="092D68"/>
              </a:solidFill>
              <a:latin typeface="DM Sans" pitchFamily="2" charset="-70"/>
              <a:cs typeface="Times New Roman" panose="02020603050405020304" pitchFamily="18" charset="0"/>
            </a:endParaRPr>
          </a:p>
          <a:p>
            <a:pPr algn="just">
              <a:buClr>
                <a:schemeClr val="accent1">
                  <a:lumMod val="90000"/>
                  <a:lumOff val="10000"/>
                </a:schemeClr>
              </a:buClr>
              <a:defRPr/>
            </a:pPr>
            <a:endParaRPr lang="lt-LT" sz="1800" dirty="0">
              <a:solidFill>
                <a:srgbClr val="092D68"/>
              </a:solidFill>
              <a:latin typeface="DM Sans" pitchFamily="2" charset="-70"/>
              <a:cs typeface="Times New Roman" panose="02020603050405020304" pitchFamily="18" charset="0"/>
            </a:endParaRPr>
          </a:p>
          <a:p>
            <a:pPr algn="just">
              <a:buClr>
                <a:schemeClr val="accent1">
                  <a:lumMod val="90000"/>
                  <a:lumOff val="10000"/>
                </a:schemeClr>
              </a:buClr>
              <a:defRPr/>
            </a:pPr>
            <a:r>
              <a:rPr lang="lt-LT" sz="1800" b="1" u="sng" dirty="0">
                <a:solidFill>
                  <a:srgbClr val="092D68"/>
                </a:solidFill>
                <a:latin typeface="DM Sans" pitchFamily="2" charset="-70"/>
                <a:cs typeface="Times New Roman" panose="02020603050405020304" pitchFamily="18" charset="0"/>
              </a:rPr>
              <a:t>Informacijos šaltiniai:</a:t>
            </a:r>
          </a:p>
          <a:p>
            <a:pPr algn="just">
              <a:buClr>
                <a:schemeClr val="accent1">
                  <a:lumMod val="90000"/>
                  <a:lumOff val="10000"/>
                </a:schemeClr>
              </a:buClr>
              <a:defRPr/>
            </a:pPr>
            <a:r>
              <a:rPr lang="lt-LT" sz="1800" dirty="0">
                <a:solidFill>
                  <a:srgbClr val="092D68"/>
                </a:solidFill>
                <a:latin typeface="DM Sans" pitchFamily="2" charset="-70"/>
                <a:cs typeface="Times New Roman" panose="02020603050405020304" pitchFamily="18" charset="0"/>
              </a:rPr>
              <a:t>Įmonės FAD</a:t>
            </a:r>
          </a:p>
          <a:p>
            <a:pPr algn="just">
              <a:buClr>
                <a:schemeClr val="accent1">
                  <a:lumMod val="90000"/>
                  <a:lumOff val="10000"/>
                </a:schemeClr>
              </a:buClr>
              <a:defRPr/>
            </a:pPr>
            <a:r>
              <a:rPr lang="lt-LT" sz="1800" dirty="0">
                <a:solidFill>
                  <a:srgbClr val="092D68"/>
                </a:solidFill>
                <a:latin typeface="DM Sans" pitchFamily="2" charset="-70"/>
                <a:cs typeface="Times New Roman" panose="02020603050405020304" pitchFamily="18" charset="0"/>
              </a:rPr>
              <a:t>Viešai prieinama informacija</a:t>
            </a:r>
          </a:p>
          <a:p>
            <a:pPr algn="just">
              <a:buClr>
                <a:schemeClr val="accent1">
                  <a:lumMod val="90000"/>
                  <a:lumOff val="10000"/>
                </a:schemeClr>
              </a:buClr>
              <a:defRPr/>
            </a:pPr>
            <a:r>
              <a:rPr lang="lt-LT" sz="1800" dirty="0">
                <a:solidFill>
                  <a:srgbClr val="092D68"/>
                </a:solidFill>
                <a:latin typeface="DM Sans" pitchFamily="2" charset="-70"/>
                <a:cs typeface="Times New Roman" panose="02020603050405020304" pitchFamily="18" charset="0"/>
              </a:rPr>
              <a:t>KOTIS</a:t>
            </a:r>
          </a:p>
          <a:p>
            <a:endParaRPr lang="lt-LT" sz="1800" dirty="0">
              <a:solidFill>
                <a:srgbClr val="092D68"/>
              </a:solidFill>
              <a:latin typeface="DM Sans" pitchFamily="2" charset="-7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D53FBC-B708-0711-042A-A9244CB186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9964" y="647160"/>
            <a:ext cx="9289099" cy="699071"/>
          </a:xfrm>
        </p:spPr>
        <p:txBody>
          <a:bodyPr/>
          <a:lstStyle/>
          <a:p>
            <a:r>
              <a:rPr lang="lt-LT" sz="4400" dirty="0"/>
              <a:t>Atitikties „D“</a:t>
            </a:r>
            <a:r>
              <a:rPr lang="en-US" sz="4400" dirty="0"/>
              <a:t> </a:t>
            </a:r>
            <a:r>
              <a:rPr lang="lt-LT" sz="4400" dirty="0"/>
              <a:t>punktui vertinimas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24485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D53FBC-B708-0711-042A-A9244CB186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9964" y="647160"/>
            <a:ext cx="9289099" cy="699071"/>
          </a:xfrm>
        </p:spPr>
        <p:txBody>
          <a:bodyPr/>
          <a:lstStyle/>
          <a:p>
            <a:r>
              <a:rPr lang="lt-LT" sz="4000" dirty="0"/>
              <a:t>Atitikties „d“</a:t>
            </a:r>
            <a:r>
              <a:rPr lang="en-US" sz="4000" dirty="0"/>
              <a:t> </a:t>
            </a:r>
            <a:r>
              <a:rPr lang="en-US" sz="4000" dirty="0" err="1"/>
              <a:t>punkt</a:t>
            </a:r>
            <a:r>
              <a:rPr lang="lt-LT" sz="4000" dirty="0"/>
              <a:t>ui vertinimas KOTIS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0C0846-1CCE-3296-3002-CA687F51D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136" y="1251962"/>
            <a:ext cx="9926754" cy="539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47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D53FBC-B708-0711-042A-A9244CB186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9964" y="647160"/>
            <a:ext cx="9289099" cy="699071"/>
          </a:xfrm>
        </p:spPr>
        <p:txBody>
          <a:bodyPr/>
          <a:lstStyle/>
          <a:p>
            <a:r>
              <a:rPr lang="lt-LT" sz="4000" dirty="0"/>
              <a:t>Atitikties „</a:t>
            </a:r>
            <a:r>
              <a:rPr lang="en-US" sz="4000" dirty="0"/>
              <a:t>e</a:t>
            </a:r>
            <a:r>
              <a:rPr lang="lt-LT" sz="4000" dirty="0"/>
              <a:t>“</a:t>
            </a:r>
            <a:r>
              <a:rPr lang="en-US" sz="4000" dirty="0"/>
              <a:t> </a:t>
            </a:r>
            <a:r>
              <a:rPr lang="en-US" sz="4000" dirty="0" err="1"/>
              <a:t>punkt</a:t>
            </a:r>
            <a:r>
              <a:rPr lang="lt-LT" sz="4000" dirty="0"/>
              <a:t>ui vertinimas KOTIS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C45471-AE58-46CA-6B16-288ECBBE5C5D}"/>
              </a:ext>
            </a:extLst>
          </p:cNvPr>
          <p:cNvSpPr txBox="1"/>
          <p:nvPr/>
        </p:nvSpPr>
        <p:spPr>
          <a:xfrm>
            <a:off x="1299652" y="2404640"/>
            <a:ext cx="9380540" cy="1802545"/>
          </a:xfrm>
          <a:prstGeom prst="rect">
            <a:avLst/>
          </a:prstGeom>
        </p:spPr>
        <p:txBody>
          <a:bodyPr>
            <a:noAutofit/>
          </a:bodyPr>
          <a:lstStyle>
            <a:lvl1pPr marR="0" lvl="0" indent="0" algn="just" fontAlgn="auto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90000"/>
                  <a:lumOff val="10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lang="en-US" b="1" i="0" u="sng" strike="noStrike" cap="none" spc="40" baseline="0">
                <a:solidFill>
                  <a:srgbClr val="092D68"/>
                </a:solidFill>
                <a:uFillTx/>
                <a:latin typeface="DM Sans" pitchFamily="2" charset="-70"/>
                <a:cs typeface="Times New Roman" panose="02020603050405020304" pitchFamily="18" charset="0"/>
              </a:defRPr>
            </a:lvl1pPr>
            <a:lvl2pPr marL="685800" marR="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lt-LT" altLang="en-US" dirty="0"/>
              <a:t>Papildomai didelėms įmonėms:</a:t>
            </a:r>
          </a:p>
          <a:p>
            <a:r>
              <a:rPr lang="lt-LT" altLang="en-US" dirty="0"/>
              <a:t>paskutinius dvejus metus tenkina abi sąlygas: </a:t>
            </a:r>
          </a:p>
          <a:p>
            <a:pPr lvl="1"/>
            <a:r>
              <a:rPr lang="lt-LT" altLang="en-US" dirty="0"/>
              <a:t>balansinis skolos ir nuosavo kapitalo santykis viršija 7,5 </a:t>
            </a:r>
          </a:p>
          <a:p>
            <a:pPr lvl="1"/>
            <a:r>
              <a:rPr lang="lt-LT" altLang="en-US" dirty="0"/>
              <a:t>EBITDA palūkanų padengimo santykis yra mažesnis negu 1,0 </a:t>
            </a:r>
          </a:p>
        </p:txBody>
      </p:sp>
    </p:spTree>
    <p:extLst>
      <p:ext uri="{BB962C8B-B14F-4D97-AF65-F5344CB8AC3E}">
        <p14:creationId xmlns:p14="http://schemas.microsoft.com/office/powerpoint/2010/main" val="582759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1549A-E757-1DF9-43C4-044D645528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5397028"/>
            <a:ext cx="3817394" cy="751841"/>
          </a:xfrm>
        </p:spPr>
        <p:txBody>
          <a:bodyPr/>
          <a:lstStyle/>
          <a:p>
            <a:r>
              <a:rPr lang="lt-LT" sz="1600" dirty="0"/>
              <a:t>Gytis Petrukaitis</a:t>
            </a:r>
          </a:p>
          <a:p>
            <a:r>
              <a:rPr lang="lt-LT" sz="1600" dirty="0"/>
              <a:t>Centrinė projektų valdymo agentūra</a:t>
            </a:r>
            <a:endParaRPr lang="en-LT" sz="1600" dirty="0"/>
          </a:p>
          <a:p>
            <a:endParaRPr lang="en-LT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8FBBE6-D1AA-A1DD-A12E-01BAB8DD1CCA}"/>
              </a:ext>
            </a:extLst>
          </p:cNvPr>
          <p:cNvSpPr txBox="1"/>
          <p:nvPr/>
        </p:nvSpPr>
        <p:spPr>
          <a:xfrm>
            <a:off x="507438" y="3054286"/>
            <a:ext cx="558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>
                <a:solidFill>
                  <a:schemeClr val="bg1"/>
                </a:solidFill>
              </a:rPr>
              <a:t>Ačiū už dėmesį –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lt-LT" sz="2400" dirty="0">
                <a:solidFill>
                  <a:schemeClr val="bg1"/>
                </a:solidFill>
              </a:rPr>
              <a:t>sėkmingų projektų</a:t>
            </a:r>
            <a:r>
              <a:rPr lang="en-US" sz="2400" dirty="0">
                <a:solidFill>
                  <a:schemeClr val="bg1"/>
                </a:solidFill>
              </a:rPr>
              <a:t>!</a:t>
            </a:r>
            <a:endParaRPr lang="lt-L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52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914CC-D3E1-CD44-9A5C-F21FFEFD7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1B1EB-DD2F-E0F4-4C51-C772D60CF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t-LT" altLang="lt-LT" dirty="0"/>
              <a:t>Valstybės pagalbos kriterijai – SESV 107 (1) </a:t>
            </a:r>
            <a:br>
              <a:rPr lang="lt-LT" altLang="lt-LT" dirty="0"/>
            </a:br>
            <a:endParaRPr lang="en-L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7CDEBC-2D44-3210-79F6-A64FE5B6A2E7}"/>
              </a:ext>
            </a:extLst>
          </p:cNvPr>
          <p:cNvSpPr txBox="1"/>
          <p:nvPr/>
        </p:nvSpPr>
        <p:spPr>
          <a:xfrm>
            <a:off x="6248400" y="6104965"/>
            <a:ext cx="184731" cy="369332"/>
          </a:xfrm>
          <a:prstGeom prst="rect">
            <a:avLst/>
          </a:prstGeom>
          <a:solidFill>
            <a:srgbClr val="DCDCDC"/>
          </a:solidFill>
        </p:spPr>
        <p:txBody>
          <a:bodyPr wrap="none" rtlCol="0">
            <a:spAutoFit/>
          </a:bodyPr>
          <a:lstStyle/>
          <a:p>
            <a:endParaRPr lang="en-LT" dirty="0"/>
          </a:p>
        </p:txBody>
      </p:sp>
      <p:sp>
        <p:nvSpPr>
          <p:cNvPr id="2" name="Turinio vietos rezervavimo ženklas 2">
            <a:extLst>
              <a:ext uri="{FF2B5EF4-FFF2-40B4-BE49-F238E27FC236}">
                <a16:creationId xmlns:a16="http://schemas.microsoft.com/office/drawing/2014/main" id="{54C24B99-EE76-5490-086D-38A68B071E7E}"/>
              </a:ext>
            </a:extLst>
          </p:cNvPr>
          <p:cNvSpPr txBox="1">
            <a:spLocks/>
          </p:cNvSpPr>
          <p:nvPr/>
        </p:nvSpPr>
        <p:spPr>
          <a:xfrm>
            <a:off x="766812" y="1689099"/>
            <a:ext cx="8524875" cy="4692650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</p:txBody>
      </p:sp>
      <p:graphicFrame>
        <p:nvGraphicFramePr>
          <p:cNvPr id="6" name="Content Placeholder 39">
            <a:extLst>
              <a:ext uri="{FF2B5EF4-FFF2-40B4-BE49-F238E27FC236}">
                <a16:creationId xmlns:a16="http://schemas.microsoft.com/office/drawing/2014/main" id="{085C6B69-984B-4596-0621-FE134A0100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331401"/>
              </p:ext>
            </p:extLst>
          </p:nvPr>
        </p:nvGraphicFramePr>
        <p:xfrm>
          <a:off x="1318887" y="1689099"/>
          <a:ext cx="8186879" cy="4879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5B67A52-887D-1B67-DB8B-AE5C4AD0E0B8}"/>
              </a:ext>
            </a:extLst>
          </p:cNvPr>
          <p:cNvSpPr txBox="1"/>
          <p:nvPr/>
        </p:nvSpPr>
        <p:spPr>
          <a:xfrm>
            <a:off x="7752428" y="1689099"/>
            <a:ext cx="9673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4222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54B3F-0968-A4E0-6A68-A5BD4E531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05803-E613-EA34-2EF8-DE1DC8BFF9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6049" y="476251"/>
            <a:ext cx="9782994" cy="1003758"/>
          </a:xfrm>
        </p:spPr>
        <p:txBody>
          <a:bodyPr/>
          <a:lstStyle/>
          <a:p>
            <a:r>
              <a:rPr lang="lt-LT" sz="4400" dirty="0"/>
              <a:t>Ekonominės/neekonominės veiklos vertinimas</a:t>
            </a:r>
            <a:endParaRPr lang="en-L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C43F08-BDB1-C2D8-E5E3-1F9A042C4536}"/>
              </a:ext>
            </a:extLst>
          </p:cNvPr>
          <p:cNvSpPr txBox="1"/>
          <p:nvPr/>
        </p:nvSpPr>
        <p:spPr>
          <a:xfrm>
            <a:off x="6248400" y="6104965"/>
            <a:ext cx="184731" cy="369332"/>
          </a:xfrm>
          <a:prstGeom prst="rect">
            <a:avLst/>
          </a:prstGeom>
          <a:solidFill>
            <a:srgbClr val="DCDCDC"/>
          </a:solidFill>
        </p:spPr>
        <p:txBody>
          <a:bodyPr wrap="none" rtlCol="0">
            <a:spAutoFit/>
          </a:bodyPr>
          <a:lstStyle/>
          <a:p>
            <a:endParaRPr lang="en-LT" dirty="0"/>
          </a:p>
        </p:txBody>
      </p:sp>
      <p:sp>
        <p:nvSpPr>
          <p:cNvPr id="5" name="Stačiakampis 3">
            <a:extLst>
              <a:ext uri="{FF2B5EF4-FFF2-40B4-BE49-F238E27FC236}">
                <a16:creationId xmlns:a16="http://schemas.microsoft.com/office/drawing/2014/main" id="{892D59F6-BB53-5F5A-1136-61525C48C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226" y="2268993"/>
            <a:ext cx="8521700" cy="3046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lt-LT" altLang="lt-LT" sz="2400" b="1" u="sng" dirty="0">
                <a:latin typeface="DM Sans" pitchFamily="2" charset="-70"/>
              </a:rPr>
              <a:t>Apibrėžimo šaltiniai:
</a:t>
            </a:r>
            <a:r>
              <a:rPr lang="lt-LT" altLang="lt-LT" sz="2400" dirty="0">
                <a:latin typeface="DM Sans" pitchFamily="2" charset="-70"/>
              </a:rPr>
              <a:t>ES teismų sprendimai 
Europos Komisijos sprendimai</a:t>
            </a:r>
            <a:r>
              <a:rPr lang="lt-LT" altLang="lt-LT" sz="2400" b="1" u="sng" dirty="0">
                <a:latin typeface="DM Sans" pitchFamily="2" charset="-70"/>
              </a:rPr>
              <a:t>
</a:t>
            </a:r>
          </a:p>
          <a:p>
            <a:pPr>
              <a:defRPr/>
            </a:pPr>
            <a:r>
              <a:rPr lang="lt-LT" altLang="lt-LT" sz="2400" b="1" u="sng" dirty="0">
                <a:latin typeface="DM Sans" pitchFamily="2" charset="-70"/>
              </a:rPr>
              <a:t>Paaiškinimai:
</a:t>
            </a:r>
            <a:r>
              <a:rPr lang="lt-LT" altLang="lt-LT" sz="2400" dirty="0">
                <a:latin typeface="DM Sans" pitchFamily="2" charset="-70"/>
              </a:rPr>
              <a:t>Pranešimas dėl valstybės pagalbos sąvokos (2016/C 262/01)
MTPI sistema (2022/C 414/01)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506A082-3FB0-A1A1-3C2A-B484BDA79260}"/>
              </a:ext>
            </a:extLst>
          </p:cNvPr>
          <p:cNvGrpSpPr/>
          <p:nvPr/>
        </p:nvGrpSpPr>
        <p:grpSpPr>
          <a:xfrm>
            <a:off x="7130689" y="2236508"/>
            <a:ext cx="2233237" cy="1460892"/>
            <a:chOff x="5746397" y="1049905"/>
            <a:chExt cx="2233237" cy="146089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DF3F201-9DC4-CE86-5624-3A090C19370A}"/>
                </a:ext>
              </a:extLst>
            </p:cNvPr>
            <p:cNvSpPr/>
            <p:nvPr/>
          </p:nvSpPr>
          <p:spPr>
            <a:xfrm>
              <a:off x="5746397" y="1049905"/>
              <a:ext cx="2233237" cy="1460892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lt-LT" dirty="0"/>
            </a:p>
          </p:txBody>
        </p:sp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9BC4BF5D-3A28-5358-D0DA-B81E6FF0A824}"/>
                </a:ext>
              </a:extLst>
            </p:cNvPr>
            <p:cNvSpPr txBox="1"/>
            <p:nvPr/>
          </p:nvSpPr>
          <p:spPr>
            <a:xfrm>
              <a:off x="6073447" y="1263848"/>
              <a:ext cx="1579137" cy="1033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t-LT" sz="1900" kern="1200" noProof="0" dirty="0"/>
                <a:t>Ekonominė veikla</a:t>
              </a:r>
              <a:endParaRPr lang="en-US" sz="1900" kern="1200" noProof="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382C683-B334-2555-DEE4-BF3C1F74772D}"/>
              </a:ext>
            </a:extLst>
          </p:cNvPr>
          <p:cNvSpPr txBox="1"/>
          <p:nvPr/>
        </p:nvSpPr>
        <p:spPr>
          <a:xfrm>
            <a:off x="8069509" y="1107469"/>
            <a:ext cx="9673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019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7EEF0-F6E6-DAF4-AA39-C0FECAFE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27A4F-C499-2560-7724-1CCAE77910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6049" y="476251"/>
            <a:ext cx="9782994" cy="1003758"/>
          </a:xfrm>
        </p:spPr>
        <p:txBody>
          <a:bodyPr/>
          <a:lstStyle/>
          <a:p>
            <a:r>
              <a:rPr lang="lt-LT" sz="4400" dirty="0"/>
              <a:t>Ekonominės/neekonominės veiklos vertinimas</a:t>
            </a:r>
            <a:endParaRPr lang="en-L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5E30EA-E80D-470E-EC6A-0657BF9C4098}"/>
              </a:ext>
            </a:extLst>
          </p:cNvPr>
          <p:cNvSpPr txBox="1"/>
          <p:nvPr/>
        </p:nvSpPr>
        <p:spPr>
          <a:xfrm>
            <a:off x="6248400" y="6104965"/>
            <a:ext cx="184731" cy="369332"/>
          </a:xfrm>
          <a:prstGeom prst="rect">
            <a:avLst/>
          </a:prstGeom>
          <a:solidFill>
            <a:srgbClr val="DCDCDC"/>
          </a:solidFill>
        </p:spPr>
        <p:txBody>
          <a:bodyPr wrap="none" rtlCol="0">
            <a:spAutoFit/>
          </a:bodyPr>
          <a:lstStyle/>
          <a:p>
            <a:endParaRPr lang="en-LT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ED8A36-2AC8-9C1D-FFC5-78E9C55D2FFE}"/>
              </a:ext>
            </a:extLst>
          </p:cNvPr>
          <p:cNvGrpSpPr/>
          <p:nvPr/>
        </p:nvGrpSpPr>
        <p:grpSpPr>
          <a:xfrm>
            <a:off x="8534338" y="3049203"/>
            <a:ext cx="2363048" cy="1538479"/>
            <a:chOff x="5746397" y="1049905"/>
            <a:chExt cx="2233237" cy="146089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957009C-A593-BB23-976A-B6869481BC05}"/>
                </a:ext>
              </a:extLst>
            </p:cNvPr>
            <p:cNvSpPr/>
            <p:nvPr/>
          </p:nvSpPr>
          <p:spPr>
            <a:xfrm>
              <a:off x="5746397" y="1049905"/>
              <a:ext cx="2233237" cy="1460892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lt-LT" dirty="0"/>
            </a:p>
          </p:txBody>
        </p:sp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90DD95C3-CE71-43E3-1CB1-FF6FD23A868D}"/>
                </a:ext>
              </a:extLst>
            </p:cNvPr>
            <p:cNvSpPr txBox="1"/>
            <p:nvPr/>
          </p:nvSpPr>
          <p:spPr>
            <a:xfrm>
              <a:off x="6073447" y="1263848"/>
              <a:ext cx="1579137" cy="1033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t-LT" sz="1900" kern="1200" noProof="0" dirty="0">
                  <a:latin typeface="DM Sans" pitchFamily="2" charset="-70"/>
                </a:rPr>
                <a:t>Ekonominė veikla</a:t>
              </a:r>
              <a:endParaRPr lang="en-US" sz="1900" kern="1200" noProof="0" dirty="0">
                <a:latin typeface="DM Sans" pitchFamily="2" charset="-7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3999D41-7C1F-861B-5055-127A1FCF62D5}"/>
              </a:ext>
            </a:extLst>
          </p:cNvPr>
          <p:cNvSpPr txBox="1"/>
          <p:nvPr/>
        </p:nvSpPr>
        <p:spPr>
          <a:xfrm>
            <a:off x="5511668" y="1553341"/>
            <a:ext cx="9673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600" dirty="0"/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61C7F2-2B1E-0660-5050-F319907B1C39}"/>
              </a:ext>
            </a:extLst>
          </p:cNvPr>
          <p:cNvGrpSpPr/>
          <p:nvPr/>
        </p:nvGrpSpPr>
        <p:grpSpPr>
          <a:xfrm>
            <a:off x="767782" y="3049203"/>
            <a:ext cx="2420828" cy="1616066"/>
            <a:chOff x="5746397" y="1049905"/>
            <a:chExt cx="2233237" cy="1460892"/>
          </a:xfrm>
          <a:solidFill>
            <a:srgbClr val="00B050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45A3BB6-582E-428A-DF41-04419B09D85F}"/>
                </a:ext>
              </a:extLst>
            </p:cNvPr>
            <p:cNvSpPr/>
            <p:nvPr/>
          </p:nvSpPr>
          <p:spPr>
            <a:xfrm>
              <a:off x="5746397" y="1049905"/>
              <a:ext cx="2233237" cy="1460892"/>
            </a:xfrm>
            <a:prstGeom prst="ellipse">
              <a:avLst/>
            </a:prstGeom>
            <a:grpFill/>
            <a:ln w="5715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lt-LT" dirty="0"/>
            </a:p>
          </p:txBody>
        </p:sp>
        <p:sp>
          <p:nvSpPr>
            <p:cNvPr id="13" name="Oval 4">
              <a:extLst>
                <a:ext uri="{FF2B5EF4-FFF2-40B4-BE49-F238E27FC236}">
                  <a16:creationId xmlns:a16="http://schemas.microsoft.com/office/drawing/2014/main" id="{7EB78FAF-3BC5-609C-1AAD-E6CBB64B096B}"/>
                </a:ext>
              </a:extLst>
            </p:cNvPr>
            <p:cNvSpPr txBox="1"/>
            <p:nvPr/>
          </p:nvSpPr>
          <p:spPr>
            <a:xfrm>
              <a:off x="6119717" y="1288962"/>
              <a:ext cx="1486596" cy="9827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t-LT" sz="1900" kern="1200" noProof="0" dirty="0">
                  <a:latin typeface="DM Sans" pitchFamily="2" charset="-70"/>
                </a:rPr>
                <a:t>Neekonominė veikla</a:t>
              </a:r>
              <a:endParaRPr lang="en-US" sz="1900" kern="1200" noProof="0" dirty="0">
                <a:latin typeface="DM Sans" pitchFamily="2" charset="-7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A9BBD2A-DC5C-5363-C598-DD769566D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185" y="2551194"/>
            <a:ext cx="4248578" cy="29997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4901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F7F48-77CD-7616-5319-E96D00859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A25E3-06D2-B45C-2E6B-E6361B3DBC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t-LT" sz="4400" dirty="0"/>
              <a:t>Ekonominė veikla – Valstybės pagalba</a:t>
            </a:r>
            <a:endParaRPr lang="en-L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5DFF76-06A6-1C56-D924-BBD3DAE05545}"/>
              </a:ext>
            </a:extLst>
          </p:cNvPr>
          <p:cNvSpPr txBox="1"/>
          <p:nvPr/>
        </p:nvSpPr>
        <p:spPr>
          <a:xfrm>
            <a:off x="6248400" y="6104965"/>
            <a:ext cx="184731" cy="369332"/>
          </a:xfrm>
          <a:prstGeom prst="rect">
            <a:avLst/>
          </a:prstGeom>
          <a:solidFill>
            <a:srgbClr val="DCDCDC"/>
          </a:solidFill>
        </p:spPr>
        <p:txBody>
          <a:bodyPr wrap="none" rtlCol="0">
            <a:spAutoFit/>
          </a:bodyPr>
          <a:lstStyle/>
          <a:p>
            <a:endParaRPr lang="en-LT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99CA71C-021E-C3F6-9FD6-8D88B513B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49" y="3146972"/>
            <a:ext cx="95084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DM Sans" pitchFamily="2" charset="-70"/>
                <a:ea typeface="Calibri" panose="020F0502020204030204" pitchFamily="34" charset="0"/>
                <a:cs typeface="Calibri" panose="020F0502020204030204" pitchFamily="34" charset="0"/>
              </a:rPr>
              <a:t>MTPI sistemos</a:t>
            </a:r>
            <a:r>
              <a:rPr kumimoji="0" lang="lt-LT" altLang="lt-LT" sz="2400" b="1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DM Sans" pitchFamily="2" charset="-70"/>
                <a:ea typeface="Calibri" panose="020F0502020204030204" pitchFamily="34" charset="0"/>
                <a:cs typeface="Calibri" panose="020F0502020204030204" pitchFamily="34" charset="0"/>
              </a:rPr>
              <a:t> 18 punkte nustatyti vertinimo aspektai:</a:t>
            </a:r>
            <a:endParaRPr kumimoji="0" lang="lt-LT" altLang="lt-LT" sz="24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DM Sans" pitchFamily="2" charset="-7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DM Sans" pitchFamily="2" charset="-7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611260-B4FE-5C3C-5E8F-09169BDC5F42}"/>
              </a:ext>
            </a:extLst>
          </p:cNvPr>
          <p:cNvSpPr txBox="1"/>
          <p:nvPr/>
        </p:nvSpPr>
        <p:spPr>
          <a:xfrm>
            <a:off x="1515360" y="3977969"/>
            <a:ext cx="9409094" cy="1938992"/>
          </a:xfrm>
          <a:prstGeom prst="rect">
            <a:avLst/>
          </a:prstGeom>
          <a:noFill/>
          <a:ln>
            <a:solidFill>
              <a:srgbClr val="142D64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>
                <a:effectLst/>
                <a:latin typeface="DM Sans" pitchFamily="2" charset="-70"/>
                <a:ea typeface="Calibri" panose="020F0502020204030204" pitchFamily="34" charset="0"/>
                <a:cs typeface="Calibri" panose="020F0502020204030204" pitchFamily="34" charset="0"/>
              </a:rPr>
              <a:t>atitinka visas Sutarties 107 straipsnio 1 dalyje nustatytas sąlygas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>
                <a:effectLst/>
                <a:latin typeface="DM Sans" pitchFamily="2" charset="-70"/>
                <a:ea typeface="Calibri" panose="020F0502020204030204" pitchFamily="34" charset="0"/>
                <a:cs typeface="Calibri" panose="020F0502020204030204" pitchFamily="34" charset="0"/>
              </a:rPr>
              <a:t>pagalbos gavėjas turi būti įmonė, tačiau tai, ar ši sąlyga tenkinama, nepriklauso nuo jo teisinės formos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>
                <a:latin typeface="DM Sans" pitchFamily="2" charset="-70"/>
                <a:ea typeface="Calibri" panose="020F0502020204030204" pitchFamily="34" charset="0"/>
                <a:cs typeface="Calibri" panose="020F0502020204030204" pitchFamily="34" charset="0"/>
              </a:rPr>
              <a:t>vertinant neatsižvelgiama</a:t>
            </a:r>
            <a:r>
              <a:rPr lang="lt-LT" sz="2400" dirty="0">
                <a:effectLst/>
                <a:latin typeface="DM Sans" pitchFamily="2" charset="-70"/>
                <a:ea typeface="Calibri" panose="020F0502020204030204" pitchFamily="34" charset="0"/>
                <a:cs typeface="Calibri" panose="020F0502020204030204" pitchFamily="34" charset="0"/>
              </a:rPr>
              <a:t> ar siekiama pelno, ar ne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ECA65B-C108-C2C9-4E16-FFE1D9EC86BC}"/>
              </a:ext>
            </a:extLst>
          </p:cNvPr>
          <p:cNvGrpSpPr/>
          <p:nvPr/>
        </p:nvGrpSpPr>
        <p:grpSpPr>
          <a:xfrm>
            <a:off x="9715378" y="412912"/>
            <a:ext cx="2121145" cy="1056254"/>
            <a:chOff x="5746397" y="1049905"/>
            <a:chExt cx="2233237" cy="146089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7A98F15-A50D-0723-DA58-6DA08F25D25B}"/>
                </a:ext>
              </a:extLst>
            </p:cNvPr>
            <p:cNvSpPr/>
            <p:nvPr/>
          </p:nvSpPr>
          <p:spPr>
            <a:xfrm>
              <a:off x="5746397" y="1049905"/>
              <a:ext cx="2233237" cy="1460892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lt-LT" dirty="0"/>
            </a:p>
          </p:txBody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14B63842-2F12-1F44-4059-3773809F8303}"/>
                </a:ext>
              </a:extLst>
            </p:cNvPr>
            <p:cNvSpPr txBox="1"/>
            <p:nvPr/>
          </p:nvSpPr>
          <p:spPr>
            <a:xfrm>
              <a:off x="6073447" y="1263848"/>
              <a:ext cx="1579137" cy="1033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t-LT" sz="1900" kern="1200" noProof="0" dirty="0"/>
                <a:t>Ekonominė veikla</a:t>
              </a:r>
              <a:endParaRPr lang="en-US" sz="1900" kern="12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8582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04F28-769D-FF35-8392-10E2CBF76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CFFA1-B92F-79C4-A2CD-CFA8AC487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t-LT" sz="4400" dirty="0"/>
              <a:t>Pagalbos teikimo pagrindas</a:t>
            </a:r>
            <a:r>
              <a:rPr lang="en-US" sz="4400" dirty="0"/>
              <a:t> </a:t>
            </a:r>
            <a:r>
              <a:rPr lang="lt-LT" sz="4400" dirty="0"/>
              <a:t> </a:t>
            </a:r>
            <a:endParaRPr lang="en-L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FB04B-D189-86D1-8347-5E722EC1BF7B}"/>
              </a:ext>
            </a:extLst>
          </p:cNvPr>
          <p:cNvSpPr txBox="1"/>
          <p:nvPr/>
        </p:nvSpPr>
        <p:spPr>
          <a:xfrm>
            <a:off x="6248400" y="6104965"/>
            <a:ext cx="184731" cy="369332"/>
          </a:xfrm>
          <a:prstGeom prst="rect">
            <a:avLst/>
          </a:prstGeom>
          <a:solidFill>
            <a:srgbClr val="DCDCDC"/>
          </a:solidFill>
        </p:spPr>
        <p:txBody>
          <a:bodyPr wrap="none" rtlCol="0">
            <a:spAutoFit/>
          </a:bodyPr>
          <a:lstStyle/>
          <a:p>
            <a:endParaRPr lang="en-LT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0201B7A-6343-F169-E675-6F6E64522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49" y="3264600"/>
            <a:ext cx="9508405" cy="59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lt-LT" altLang="lt-LT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DM Sans" pitchFamily="2" charset="-70"/>
                <a:ea typeface="Calibri" panose="020F0502020204030204" pitchFamily="34" charset="0"/>
                <a:cs typeface="Calibri" panose="020F0502020204030204" pitchFamily="34" charset="0"/>
              </a:rPr>
              <a:t>651/2014</a:t>
            </a:r>
            <a:r>
              <a:rPr kumimoji="0" lang="en-US" altLang="lt-LT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DM Sans" pitchFamily="2" charset="-7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lt-LT" sz="24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DM Sans" pitchFamily="2" charset="-70"/>
                <a:ea typeface="Calibri" panose="020F0502020204030204" pitchFamily="34" charset="0"/>
                <a:cs typeface="Calibri" panose="020F0502020204030204" pitchFamily="34" charset="0"/>
              </a:rPr>
              <a:t>Reglamentas</a:t>
            </a:r>
            <a:r>
              <a:rPr kumimoji="0" lang="lt-LT" altLang="lt-LT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DM Sans" pitchFamily="2" charset="-70"/>
                <a:ea typeface="Calibri" panose="020F0502020204030204" pitchFamily="34" charset="0"/>
                <a:cs typeface="Calibri" panose="020F0502020204030204" pitchFamily="34" charset="0"/>
              </a:rPr>
              <a:t> (su </a:t>
            </a:r>
            <a:r>
              <a:rPr kumimoji="0" lang="lt-LT" altLang="lt-LT" sz="24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DM Sans" pitchFamily="2" charset="-70"/>
                <a:ea typeface="Calibri" panose="020F0502020204030204" pitchFamily="34" charset="0"/>
                <a:cs typeface="Calibri" panose="020F0502020204030204" pitchFamily="34" charset="0"/>
              </a:rPr>
              <a:t>paketimais</a:t>
            </a:r>
            <a:r>
              <a:rPr kumimoji="0" lang="lt-LT" altLang="lt-LT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DM Sans" pitchFamily="2" charset="-7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endParaRPr kumimoji="0" lang="en-US" altLang="lt-LT" sz="24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DM Sans" pitchFamily="2" charset="-7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202A3C-E651-28FB-6270-E59731F01F3F}"/>
              </a:ext>
            </a:extLst>
          </p:cNvPr>
          <p:cNvGrpSpPr/>
          <p:nvPr/>
        </p:nvGrpSpPr>
        <p:grpSpPr>
          <a:xfrm>
            <a:off x="9715378" y="412912"/>
            <a:ext cx="2121145" cy="1056254"/>
            <a:chOff x="5746397" y="1049905"/>
            <a:chExt cx="2233237" cy="146089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873553A-9205-372C-F6B0-42AAF586D2FF}"/>
                </a:ext>
              </a:extLst>
            </p:cNvPr>
            <p:cNvSpPr/>
            <p:nvPr/>
          </p:nvSpPr>
          <p:spPr>
            <a:xfrm>
              <a:off x="5746397" y="1049905"/>
              <a:ext cx="2233237" cy="1460892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lt-LT" dirty="0"/>
            </a:p>
          </p:txBody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3D911013-F27C-ADA5-30BD-8C5B42F67ECB}"/>
                </a:ext>
              </a:extLst>
            </p:cNvPr>
            <p:cNvSpPr txBox="1"/>
            <p:nvPr/>
          </p:nvSpPr>
          <p:spPr>
            <a:xfrm>
              <a:off x="6073447" y="1263848"/>
              <a:ext cx="1579137" cy="1033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t-LT" sz="1900" kern="1200" noProof="0" dirty="0"/>
                <a:t>Ekonominė veikla</a:t>
              </a:r>
              <a:endParaRPr lang="en-US" sz="1900" kern="12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2737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A654C-FD93-00EA-0E07-79E0BE35D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D65DE-941C-1CC2-D755-9C640DB504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t-LT" sz="4400" dirty="0"/>
              <a:t>Valstybės pagalba</a:t>
            </a:r>
          </a:p>
          <a:p>
            <a:r>
              <a:rPr lang="lt-LT" sz="4400" dirty="0"/>
              <a:t>Reglamentas 651/2014 </a:t>
            </a:r>
            <a:endParaRPr lang="en-L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549E2-4CD6-2030-E6B7-57B994F47620}"/>
              </a:ext>
            </a:extLst>
          </p:cNvPr>
          <p:cNvSpPr txBox="1"/>
          <p:nvPr/>
        </p:nvSpPr>
        <p:spPr>
          <a:xfrm>
            <a:off x="6248400" y="6104965"/>
            <a:ext cx="184731" cy="369332"/>
          </a:xfrm>
          <a:prstGeom prst="rect">
            <a:avLst/>
          </a:prstGeom>
          <a:solidFill>
            <a:srgbClr val="DCDCDC"/>
          </a:solidFill>
        </p:spPr>
        <p:txBody>
          <a:bodyPr wrap="none" rtlCol="0">
            <a:spAutoFit/>
          </a:bodyPr>
          <a:lstStyle/>
          <a:p>
            <a:endParaRPr lang="en-LT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D1CD5-F5CD-EEBE-F1B4-B25188749620}"/>
              </a:ext>
            </a:extLst>
          </p:cNvPr>
          <p:cNvGrpSpPr/>
          <p:nvPr/>
        </p:nvGrpSpPr>
        <p:grpSpPr>
          <a:xfrm>
            <a:off x="9715378" y="412912"/>
            <a:ext cx="2121145" cy="1056254"/>
            <a:chOff x="5746397" y="1049905"/>
            <a:chExt cx="2233237" cy="146089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5A2810C-646B-EEC1-D451-0FE9D69C2FEE}"/>
                </a:ext>
              </a:extLst>
            </p:cNvPr>
            <p:cNvSpPr/>
            <p:nvPr/>
          </p:nvSpPr>
          <p:spPr>
            <a:xfrm>
              <a:off x="5746397" y="1049905"/>
              <a:ext cx="2233237" cy="1460892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lt-LT" dirty="0"/>
            </a:p>
          </p:txBody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BE5248C2-3353-F2D3-9CA6-112627D1F170}"/>
                </a:ext>
              </a:extLst>
            </p:cNvPr>
            <p:cNvSpPr txBox="1"/>
            <p:nvPr/>
          </p:nvSpPr>
          <p:spPr>
            <a:xfrm>
              <a:off x="6073447" y="1263848"/>
              <a:ext cx="1579137" cy="1033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t-LT" sz="1900" kern="1200" noProof="0" dirty="0"/>
                <a:t>Ekonominė veikla</a:t>
              </a:r>
              <a:endParaRPr lang="en-US" sz="1900" kern="1200" noProof="0" dirty="0"/>
            </a:p>
          </p:txBody>
        </p:sp>
      </p:grp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BB49BAE-D458-A12D-EBB5-52919C9E59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954385"/>
              </p:ext>
            </p:extLst>
          </p:nvPr>
        </p:nvGraphicFramePr>
        <p:xfrm>
          <a:off x="1195156" y="1823008"/>
          <a:ext cx="9702229" cy="485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8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5019">
                <a:tc>
                  <a:txBody>
                    <a:bodyPr/>
                    <a:lstStyle/>
                    <a:p>
                      <a:pPr marL="0" indent="0">
                        <a:buClr>
                          <a:schemeClr val="tx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  <a:latin typeface="DM Sans" pitchFamily="2" charset="-70"/>
                        </a:rPr>
                        <a:t>I skyrius. Bendrosios nuostatos.
</a:t>
                      </a:r>
                      <a:r>
                        <a:rPr lang="lt-LT" sz="1200" b="0" dirty="0">
                          <a:solidFill>
                            <a:schemeClr val="tx1"/>
                          </a:solidFill>
                          <a:latin typeface="DM Sans" pitchFamily="2" charset="-70"/>
                        </a:rPr>
                        <a:t>1.Taikymo sritis
2. Apibrėžtys
3. Išimties  taikymo sąlygos
4. Pranešimo ribos
5. Pagalbos skaidrumas
6. Skatinamasis poveikis
7. Pagalbos intensyvumas ir tinkamos finansuoti išlaidos
8.Sumavimas
9.Skelbimas ir informavimas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DM Sans" pitchFamily="2" charset="-70"/>
                      </a:endParaRPr>
                    </a:p>
                  </a:txBody>
                  <a:tcPr marL="72634" marR="72634" marT="36339" marB="36339">
                    <a:solidFill>
                      <a:srgbClr val="86DA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 sz="1200" b="1" dirty="0">
                          <a:solidFill>
                            <a:schemeClr val="tx1"/>
                          </a:solidFill>
                          <a:latin typeface="DM Sans" pitchFamily="2" charset="-70"/>
                        </a:rPr>
                        <a:t>III skyrius. Specialiosios nuostatos.</a:t>
                      </a:r>
                      <a:r>
                        <a:rPr lang="lt-LT" sz="1200" b="0" dirty="0">
                          <a:solidFill>
                            <a:schemeClr val="tx1"/>
                          </a:solidFill>
                          <a:latin typeface="DM Sans" pitchFamily="2" charset="-70"/>
                        </a:rPr>
                        <a:t>
</a:t>
                      </a:r>
                      <a:r>
                        <a:rPr lang="lt-LT" sz="1200" b="0" i="0" u="none" strike="noStrike" kern="1200" baseline="0" dirty="0">
                          <a:solidFill>
                            <a:schemeClr val="tx1"/>
                          </a:solidFill>
                          <a:latin typeface="DM Sans" pitchFamily="2" charset="-70"/>
                          <a:ea typeface="+mn-ea"/>
                          <a:cs typeface="+mn-cs"/>
                        </a:rPr>
                        <a:t>1 skirsnis. Regioninė pagalba </a:t>
                      </a:r>
                    </a:p>
                    <a:p>
                      <a:r>
                        <a:rPr lang="lt-LT" sz="1200" b="0" i="0" u="none" strike="noStrike" kern="1200" baseline="0" dirty="0">
                          <a:solidFill>
                            <a:schemeClr val="tx1"/>
                          </a:solidFill>
                          <a:latin typeface="DM Sans" pitchFamily="2" charset="-70"/>
                          <a:ea typeface="+mn-ea"/>
                          <a:cs typeface="+mn-cs"/>
                        </a:rPr>
                        <a:t>2 skirsnis. Pagalba MVĮ </a:t>
                      </a:r>
                    </a:p>
                    <a:p>
                      <a:r>
                        <a:rPr lang="lt-LT" sz="1200" b="0" i="0" u="none" strike="noStrike" kern="1200" baseline="0" dirty="0">
                          <a:solidFill>
                            <a:schemeClr val="tx1"/>
                          </a:solidFill>
                          <a:latin typeface="DM Sans" pitchFamily="2" charset="-70"/>
                          <a:ea typeface="+mn-ea"/>
                          <a:cs typeface="+mn-cs"/>
                        </a:rPr>
                        <a:t>2a skirsnis. Pagalba Europos teritoriniam bendradarbiavimui </a:t>
                      </a:r>
                    </a:p>
                    <a:p>
                      <a:r>
                        <a:rPr lang="lt-LT" sz="1200" b="0" i="0" u="none" strike="noStrike" kern="1200" baseline="0" dirty="0">
                          <a:solidFill>
                            <a:schemeClr val="tx1"/>
                          </a:solidFill>
                          <a:latin typeface="DM Sans" pitchFamily="2" charset="-70"/>
                          <a:ea typeface="+mn-ea"/>
                          <a:cs typeface="+mn-cs"/>
                        </a:rPr>
                        <a:t>3 skirsnis. Pagalba MVĮ gauti finansavimą </a:t>
                      </a:r>
                    </a:p>
                    <a:p>
                      <a:r>
                        <a:rPr lang="lt-LT" sz="1200" b="1" i="0" u="none" strike="noStrike" kern="1200" baseline="0" dirty="0">
                          <a:solidFill>
                            <a:schemeClr val="tx1"/>
                          </a:solidFill>
                          <a:latin typeface="DM Sans" pitchFamily="2" charset="-70"/>
                          <a:ea typeface="+mn-ea"/>
                          <a:cs typeface="+mn-cs"/>
                        </a:rPr>
                        <a:t>4 skirsnis. Pagalba moksliniams tyrimams, technologinei plėtrai ir inovacijoms </a:t>
                      </a:r>
                    </a:p>
                    <a:p>
                      <a:r>
                        <a:rPr lang="lt-LT" sz="1200" b="0" i="0" u="none" strike="noStrike" kern="1200" baseline="0" dirty="0">
                          <a:solidFill>
                            <a:schemeClr val="tx1"/>
                          </a:solidFill>
                          <a:latin typeface="DM Sans" pitchFamily="2" charset="-70"/>
                          <a:ea typeface="+mn-ea"/>
                          <a:cs typeface="+mn-cs"/>
                        </a:rPr>
                        <a:t>5 skirsnis. Pagalba mokymui </a:t>
                      </a:r>
                    </a:p>
                    <a:p>
                      <a:r>
                        <a:rPr lang="lt-LT" sz="1200" b="0" i="0" u="none" strike="noStrike" kern="1200" baseline="0" dirty="0">
                          <a:solidFill>
                            <a:schemeClr val="tx1"/>
                          </a:solidFill>
                          <a:latin typeface="DM Sans" pitchFamily="2" charset="-70"/>
                          <a:ea typeface="+mn-ea"/>
                          <a:cs typeface="+mn-cs"/>
                        </a:rPr>
                        <a:t>6 skirsnis. Pagalba nepalankias sąlygas darbo rinkoje turintiems asmenims ir neįgaliesiems darbuotojams </a:t>
                      </a:r>
                    </a:p>
                    <a:p>
                      <a:r>
                        <a:rPr lang="pt-BR" sz="1200" b="0" i="0" u="none" strike="noStrike" kern="1200" baseline="0" dirty="0">
                          <a:solidFill>
                            <a:schemeClr val="tx1"/>
                          </a:solidFill>
                          <a:latin typeface="DM Sans" pitchFamily="2" charset="-70"/>
                          <a:ea typeface="+mn-ea"/>
                          <a:cs typeface="+mn-cs"/>
                        </a:rPr>
                        <a:t>7 skirsnis. Pagalba aplinkos apsaugai </a:t>
                      </a:r>
                    </a:p>
                    <a:p>
                      <a:r>
                        <a:rPr lang="lt-LT" sz="1200" b="0" i="0" u="none" strike="noStrike" kern="1200" baseline="0" dirty="0">
                          <a:solidFill>
                            <a:schemeClr val="tx1"/>
                          </a:solidFill>
                          <a:latin typeface="DM Sans" pitchFamily="2" charset="-70"/>
                          <a:ea typeface="+mn-ea"/>
                          <a:cs typeface="+mn-cs"/>
                        </a:rPr>
                        <a:t>8 skirsnis. Pagalba tam tikrų gaivalinių nelaimių padarytai žalai atitaisyti </a:t>
                      </a:r>
                    </a:p>
                    <a:p>
                      <a:r>
                        <a:rPr lang="lt-LT" sz="1200" b="0" i="0" u="none" strike="noStrike" kern="1200" baseline="0" dirty="0">
                          <a:solidFill>
                            <a:schemeClr val="tx1"/>
                          </a:solidFill>
                          <a:latin typeface="DM Sans" pitchFamily="2" charset="-70"/>
                          <a:ea typeface="+mn-ea"/>
                          <a:cs typeface="+mn-cs"/>
                        </a:rPr>
                        <a:t>9 skirsnis. Socialinė transporto pagalba atokių regionų gyventojams </a:t>
                      </a:r>
                    </a:p>
                    <a:p>
                      <a:r>
                        <a:rPr lang="lt-LT" sz="1200" b="0" i="0" u="none" strike="noStrike" kern="1200" baseline="0" dirty="0">
                          <a:solidFill>
                            <a:schemeClr val="tx1"/>
                          </a:solidFill>
                          <a:latin typeface="DM Sans" pitchFamily="2" charset="-70"/>
                          <a:ea typeface="+mn-ea"/>
                          <a:cs typeface="+mn-cs"/>
                        </a:rPr>
                        <a:t>10 skirsnis. Pagalba plačiajuosčio ryšio infrastruktūroms plėtoti </a:t>
                      </a:r>
                    </a:p>
                    <a:p>
                      <a:r>
                        <a:rPr lang="lt-LT" sz="1200" b="0" i="0" u="none" strike="noStrike" kern="1200" baseline="0" dirty="0">
                          <a:solidFill>
                            <a:schemeClr val="tx1"/>
                          </a:solidFill>
                          <a:latin typeface="DM Sans" pitchFamily="2" charset="-70"/>
                          <a:ea typeface="+mn-ea"/>
                          <a:cs typeface="+mn-cs"/>
                        </a:rPr>
                        <a:t>11 skirsnis. Pagalba kultūrai ir paveldo išsaugojimui </a:t>
                      </a:r>
                    </a:p>
                    <a:p>
                      <a:r>
                        <a:rPr lang="lt-LT" sz="1200" b="0" i="0" u="none" strike="noStrike" kern="1200" baseline="0" dirty="0">
                          <a:solidFill>
                            <a:schemeClr val="tx1"/>
                          </a:solidFill>
                          <a:latin typeface="DM Sans" pitchFamily="2" charset="-70"/>
                          <a:ea typeface="+mn-ea"/>
                          <a:cs typeface="+mn-cs"/>
                        </a:rPr>
                        <a:t>12 skirsnis. Pagalba sporto ir daugiafunkcėms laisvalaikio infrastruktūroms</a:t>
                      </a:r>
                    </a:p>
                    <a:p>
                      <a:r>
                        <a:rPr lang="lt-LT" sz="1200" b="0" i="0" u="none" strike="noStrike" kern="1200" baseline="0" dirty="0">
                          <a:solidFill>
                            <a:schemeClr val="tx1"/>
                          </a:solidFill>
                          <a:latin typeface="DM Sans" pitchFamily="2" charset="-70"/>
                          <a:ea typeface="+mn-ea"/>
                          <a:cs typeface="+mn-cs"/>
                        </a:rPr>
                        <a:t>13 skirsnis. Pagalba vietos infrastruktūroms </a:t>
                      </a:r>
                    </a:p>
                    <a:p>
                      <a:r>
                        <a:rPr lang="lt-LT" sz="1200" b="0" i="0" u="none" strike="noStrike" kern="1200" baseline="0" dirty="0">
                          <a:solidFill>
                            <a:schemeClr val="tx1"/>
                          </a:solidFill>
                          <a:latin typeface="DM Sans" pitchFamily="2" charset="-70"/>
                          <a:ea typeface="+mn-ea"/>
                          <a:cs typeface="+mn-cs"/>
                        </a:rPr>
                        <a:t>14 skirsnis. Pagalba regioniniams oro uostams </a:t>
                      </a:r>
                    </a:p>
                    <a:p>
                      <a:r>
                        <a:rPr lang="lt-LT" sz="1200" b="0" i="0" u="none" strike="noStrike" kern="1200" baseline="0" dirty="0">
                          <a:solidFill>
                            <a:schemeClr val="tx1"/>
                          </a:solidFill>
                          <a:latin typeface="DM Sans" pitchFamily="2" charset="-70"/>
                          <a:ea typeface="+mn-ea"/>
                          <a:cs typeface="+mn-cs"/>
                        </a:rPr>
                        <a:t>15 skirsnis. Pagalba uostams </a:t>
                      </a:r>
                    </a:p>
                    <a:p>
                      <a:r>
                        <a:rPr lang="lt-LT" sz="1200" b="0" i="0" u="none" strike="noStrike" kern="1200" baseline="0" dirty="0">
                          <a:solidFill>
                            <a:schemeClr val="tx1"/>
                          </a:solidFill>
                          <a:latin typeface="DM Sans" pitchFamily="2" charset="-70"/>
                          <a:ea typeface="+mn-ea"/>
                          <a:cs typeface="+mn-cs"/>
                        </a:rPr>
                        <a:t>16 skirsnis. Pagalba, naudojama „</a:t>
                      </a:r>
                      <a:r>
                        <a:rPr lang="lt-LT" sz="1200" b="0" i="0" u="none" strike="noStrike" kern="1200" baseline="0" dirty="0" err="1">
                          <a:solidFill>
                            <a:schemeClr val="tx1"/>
                          </a:solidFill>
                          <a:latin typeface="DM Sans" pitchFamily="2" charset="-70"/>
                          <a:ea typeface="+mn-ea"/>
                          <a:cs typeface="+mn-cs"/>
                        </a:rPr>
                        <a:t>InvestEU</a:t>
                      </a:r>
                      <a:r>
                        <a:rPr lang="lt-LT" sz="1200" b="0" i="0" u="none" strike="noStrike" kern="1200" baseline="0" dirty="0">
                          <a:solidFill>
                            <a:schemeClr val="tx1"/>
                          </a:solidFill>
                          <a:latin typeface="DM Sans" pitchFamily="2" charset="-70"/>
                          <a:ea typeface="+mn-ea"/>
                          <a:cs typeface="+mn-cs"/>
                        </a:rPr>
                        <a:t>“ fondo remiamiems finansiniams produktams 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DM Sans" pitchFamily="2" charset="-70"/>
                      </a:endParaRPr>
                    </a:p>
                  </a:txBody>
                  <a:tcPr marL="72634" marR="72634" marT="36339" marB="36339">
                    <a:solidFill>
                      <a:srgbClr val="86D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965">
                <a:tc rowSpan="2">
                  <a:txBody>
                    <a:bodyPr/>
                    <a:lstStyle/>
                    <a:p>
                      <a:pPr>
                        <a:buClr>
                          <a:schemeClr val="tx2"/>
                        </a:buClr>
                      </a:pPr>
                      <a:r>
                        <a:rPr lang="lt-LT" sz="1200" b="1" dirty="0">
                          <a:solidFill>
                            <a:schemeClr val="tx1"/>
                          </a:solidFill>
                          <a:latin typeface="DM Sans" pitchFamily="2" charset="-70"/>
                        </a:rPr>
                        <a:t>II skyrius. Kontrolė</a:t>
                      </a:r>
                      <a:r>
                        <a:rPr lang="lt-LT" sz="1200" b="0" dirty="0">
                          <a:solidFill>
                            <a:schemeClr val="tx1"/>
                          </a:solidFill>
                          <a:latin typeface="DM Sans" pitchFamily="2" charset="-70"/>
                        </a:rPr>
                        <a:t>
10. Bendrosios išimties taikymo atšaukimas
11. Ataskaitų teikimas
12. Kontrolė</a:t>
                      </a:r>
                    </a:p>
                  </a:txBody>
                  <a:tcPr marL="72634" marR="72634" marT="36339" marB="36339">
                    <a:solidFill>
                      <a:srgbClr val="86DA9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chemeClr val="tx2"/>
                        </a:buClr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DM Sans" pitchFamily="2" charset="-70"/>
                        </a:rPr>
                        <a:t>IV skyrius.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DM Sans" pitchFamily="2" charset="-70"/>
                        </a:rPr>
                        <a:t>Baigiamosios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DM Sans" pitchFamily="2" charset="-7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DM Sans" pitchFamily="2" charset="-70"/>
                        </a:rPr>
                        <a:t>nuostatos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DM Sans" pitchFamily="2" charset="-70"/>
                        </a:rPr>
                        <a:t>.
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DM Sans" pitchFamily="2" charset="-70"/>
                        </a:rPr>
                        <a:t>Panaik</a:t>
                      </a:r>
                      <a:r>
                        <a:rPr lang="lt-LT" sz="1200" b="0" dirty="0" err="1">
                          <a:solidFill>
                            <a:schemeClr val="tx1"/>
                          </a:solidFill>
                          <a:latin typeface="DM Sans" pitchFamily="2" charset="-70"/>
                        </a:rPr>
                        <a:t>inimas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DM Sans" pitchFamily="2" charset="-70"/>
                        </a:rPr>
                        <a:t>
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DM Sans" pitchFamily="2" charset="-70"/>
                        </a:rPr>
                        <a:t>Pereinamojo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DM Sans" pitchFamily="2" charset="-7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DM Sans" pitchFamily="2" charset="-70"/>
                        </a:rPr>
                        <a:t>laikotarpio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DM Sans" pitchFamily="2" charset="-7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DM Sans" pitchFamily="2" charset="-70"/>
                        </a:rPr>
                        <a:t>nuostatos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DM Sans" pitchFamily="2" charset="-70"/>
                        </a:rPr>
                        <a:t>
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DM Sans" pitchFamily="2" charset="-70"/>
                        </a:rPr>
                        <a:t>Taikymo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DM Sans" pitchFamily="2" charset="-7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DM Sans" pitchFamily="2" charset="-70"/>
                        </a:rPr>
                        <a:t>laikotarpis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DM Sans" pitchFamily="2" charset="-70"/>
                      </a:endParaRPr>
                    </a:p>
                  </a:txBody>
                  <a:tcPr marL="72634" marR="72634" marT="36339" marB="36339">
                    <a:solidFill>
                      <a:srgbClr val="86D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749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DM Sans" pitchFamily="2" charset="-70"/>
                        </a:rPr>
                        <a:t>I priedas, </a:t>
                      </a:r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DM Sans" pitchFamily="2" charset="-70"/>
                        </a:rPr>
                        <a:t>II priedas, III priedas</a:t>
                      </a:r>
                      <a:endParaRPr lang="lt-LT" sz="1200" b="0" dirty="0">
                        <a:solidFill>
                          <a:schemeClr val="tx1"/>
                        </a:solidFill>
                        <a:latin typeface="DM Sans" pitchFamily="2" charset="-70"/>
                      </a:endParaRPr>
                    </a:p>
                  </a:txBody>
                  <a:tcPr marL="72634" marR="72634" marT="36339" marB="36339">
                    <a:solidFill>
                      <a:srgbClr val="86D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79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B5D0A-006B-BCEE-767E-5885A7F2D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1B1B5-471A-93BC-72EE-CF3131D772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6049" y="476251"/>
            <a:ext cx="9415349" cy="1003758"/>
          </a:xfrm>
        </p:spPr>
        <p:txBody>
          <a:bodyPr/>
          <a:lstStyle/>
          <a:p>
            <a:r>
              <a:rPr lang="lt-LT" sz="4400" dirty="0"/>
              <a:t>Valstybės pagalb</a:t>
            </a:r>
            <a:r>
              <a:rPr lang="en-US" sz="4400" dirty="0"/>
              <a:t>os intensyvumas</a:t>
            </a:r>
            <a:r>
              <a:rPr lang="lt-LT" sz="4400" dirty="0"/>
              <a:t> – Reglamento 651/2014 25 str.</a:t>
            </a:r>
            <a:endParaRPr lang="en-L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7E685-2522-6487-01BA-4932299077E8}"/>
              </a:ext>
            </a:extLst>
          </p:cNvPr>
          <p:cNvSpPr txBox="1"/>
          <p:nvPr/>
        </p:nvSpPr>
        <p:spPr>
          <a:xfrm>
            <a:off x="6248400" y="6104965"/>
            <a:ext cx="184731" cy="369332"/>
          </a:xfrm>
          <a:prstGeom prst="rect">
            <a:avLst/>
          </a:prstGeom>
          <a:solidFill>
            <a:srgbClr val="DCDCDC"/>
          </a:solidFill>
        </p:spPr>
        <p:txBody>
          <a:bodyPr wrap="none" rtlCol="0">
            <a:spAutoFit/>
          </a:bodyPr>
          <a:lstStyle/>
          <a:p>
            <a:endParaRPr lang="en-LT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7AB58F-5757-7642-D7AB-71DFAA58002A}"/>
              </a:ext>
            </a:extLst>
          </p:cNvPr>
          <p:cNvGrpSpPr/>
          <p:nvPr/>
        </p:nvGrpSpPr>
        <p:grpSpPr>
          <a:xfrm>
            <a:off x="10157553" y="379389"/>
            <a:ext cx="1894900" cy="1100620"/>
            <a:chOff x="5746397" y="1049905"/>
            <a:chExt cx="2233237" cy="146089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C3CF8E-0D02-7F35-4A0D-B12AE648E628}"/>
                </a:ext>
              </a:extLst>
            </p:cNvPr>
            <p:cNvSpPr/>
            <p:nvPr/>
          </p:nvSpPr>
          <p:spPr>
            <a:xfrm>
              <a:off x="5746397" y="1049905"/>
              <a:ext cx="2233237" cy="1460892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lt-LT" dirty="0"/>
            </a:p>
          </p:txBody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4B71D830-C410-CDD1-F22B-3B845B00935B}"/>
                </a:ext>
              </a:extLst>
            </p:cNvPr>
            <p:cNvSpPr txBox="1"/>
            <p:nvPr/>
          </p:nvSpPr>
          <p:spPr>
            <a:xfrm>
              <a:off x="6073447" y="1263848"/>
              <a:ext cx="1579137" cy="1033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t-LT" kern="1200" noProof="0" dirty="0"/>
                <a:t>Ekonominė veikla</a:t>
              </a:r>
              <a:endParaRPr lang="en-US" kern="1200" noProof="0" dirty="0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AE9072-1A42-11D5-CE15-0191932AE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7989"/>
              </p:ext>
            </p:extLst>
          </p:nvPr>
        </p:nvGraphicFramePr>
        <p:xfrm>
          <a:off x="622169" y="2097963"/>
          <a:ext cx="10658413" cy="3629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316">
                  <a:extLst>
                    <a:ext uri="{9D8B030D-6E8A-4147-A177-3AD203B41FA5}">
                      <a16:colId xmlns:a16="http://schemas.microsoft.com/office/drawing/2014/main" val="2123822881"/>
                    </a:ext>
                  </a:extLst>
                </a:gridCol>
                <a:gridCol w="2446311">
                  <a:extLst>
                    <a:ext uri="{9D8B030D-6E8A-4147-A177-3AD203B41FA5}">
                      <a16:colId xmlns:a16="http://schemas.microsoft.com/office/drawing/2014/main" val="2817029862"/>
                    </a:ext>
                  </a:extLst>
                </a:gridCol>
                <a:gridCol w="1534555">
                  <a:extLst>
                    <a:ext uri="{9D8B030D-6E8A-4147-A177-3AD203B41FA5}">
                      <a16:colId xmlns:a16="http://schemas.microsoft.com/office/drawing/2014/main" val="1094006982"/>
                    </a:ext>
                  </a:extLst>
                </a:gridCol>
                <a:gridCol w="1339745">
                  <a:extLst>
                    <a:ext uri="{9D8B030D-6E8A-4147-A177-3AD203B41FA5}">
                      <a16:colId xmlns:a16="http://schemas.microsoft.com/office/drawing/2014/main" val="840121862"/>
                    </a:ext>
                  </a:extLst>
                </a:gridCol>
                <a:gridCol w="1537444">
                  <a:extLst>
                    <a:ext uri="{9D8B030D-6E8A-4147-A177-3AD203B41FA5}">
                      <a16:colId xmlns:a16="http://schemas.microsoft.com/office/drawing/2014/main" val="3331869446"/>
                    </a:ext>
                  </a:extLst>
                </a:gridCol>
                <a:gridCol w="1985588">
                  <a:extLst>
                    <a:ext uri="{9D8B030D-6E8A-4147-A177-3AD203B41FA5}">
                      <a16:colId xmlns:a16="http://schemas.microsoft.com/office/drawing/2014/main" val="249291792"/>
                    </a:ext>
                  </a:extLst>
                </a:gridCol>
                <a:gridCol w="754227">
                  <a:extLst>
                    <a:ext uri="{9D8B030D-6E8A-4147-A177-3AD203B41FA5}">
                      <a16:colId xmlns:a16="http://schemas.microsoft.com/office/drawing/2014/main" val="3054114338"/>
                    </a:ext>
                  </a:extLst>
                </a:gridCol>
                <a:gridCol w="754227">
                  <a:extLst>
                    <a:ext uri="{9D8B030D-6E8A-4147-A177-3AD203B41FA5}">
                      <a16:colId xmlns:a16="http://schemas.microsoft.com/office/drawing/2014/main" val="2727338253"/>
                    </a:ext>
                  </a:extLst>
                </a:gridCol>
              </a:tblGrid>
              <a:tr h="159539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200" b="0" kern="100" dirty="0" err="1">
                          <a:solidFill>
                            <a:schemeClr val="tx1"/>
                          </a:solidFill>
                          <a:effectLst/>
                          <a:latin typeface="DM Sans" pitchFamily="2" charset="-70"/>
                        </a:rPr>
                        <a:t>Eil.Nr</a:t>
                      </a:r>
                      <a:r>
                        <a:rPr lang="lt-LT" sz="1200" b="0" kern="100" dirty="0">
                          <a:solidFill>
                            <a:schemeClr val="tx1"/>
                          </a:solidFill>
                          <a:effectLst/>
                          <a:latin typeface="DM Sans" pitchFamily="2" charset="-70"/>
                        </a:rPr>
                        <a:t>.</a:t>
                      </a:r>
                      <a:endParaRPr lang="lt-LT" sz="1200" b="0" kern="100" dirty="0">
                        <a:solidFill>
                          <a:schemeClr val="tx1"/>
                        </a:solidFill>
                        <a:effectLst/>
                        <a:latin typeface="DM Sans" pitchFamily="2" charset="-7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3" marR="59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200" b="1" kern="100" dirty="0">
                          <a:solidFill>
                            <a:schemeClr val="tx1"/>
                          </a:solidFill>
                          <a:effectLst/>
                          <a:latin typeface="DM Sans" pitchFamily="2" charset="-70"/>
                        </a:rPr>
                        <a:t>MTEP veikla</a:t>
                      </a:r>
                      <a:endParaRPr lang="lt-LT" sz="1200" b="1" kern="100" dirty="0">
                        <a:solidFill>
                          <a:schemeClr val="tx1"/>
                        </a:solidFill>
                        <a:effectLst/>
                        <a:latin typeface="DM Sans" pitchFamily="2" charset="-7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3" marR="59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200" b="1" kern="100" dirty="0">
                          <a:solidFill>
                            <a:schemeClr val="tx1"/>
                          </a:solidFill>
                          <a:effectLst/>
                          <a:latin typeface="DM Sans" pitchFamily="2" charset="-70"/>
                        </a:rPr>
                        <a:t>Bazinė finansuojamoji dalis</a:t>
                      </a:r>
                      <a:endParaRPr lang="lt-LT" sz="1200" b="1" kern="100" dirty="0">
                        <a:solidFill>
                          <a:schemeClr val="tx1"/>
                        </a:solidFill>
                        <a:effectLst/>
                        <a:latin typeface="DM Sans" pitchFamily="2" charset="-7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3" marR="59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200" b="1" kern="100" noProof="0" dirty="0">
                          <a:solidFill>
                            <a:schemeClr val="tx1"/>
                          </a:solidFill>
                          <a:effectLst/>
                          <a:latin typeface="DM Sans" pitchFamily="2" charset="-70"/>
                        </a:rPr>
                        <a:t>Leistinas padidinimas </a:t>
                      </a:r>
                      <a:r>
                        <a:rPr lang="lt-LT" sz="1200" b="1" kern="100" dirty="0">
                          <a:solidFill>
                            <a:schemeClr val="tx1"/>
                          </a:solidFill>
                          <a:effectLst/>
                          <a:latin typeface="DM Sans" pitchFamily="2" charset="-70"/>
                        </a:rPr>
                        <a:t>iki 80 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DM Sans" pitchFamily="2" charset="-70"/>
                        </a:rPr>
                        <a:t>%</a:t>
                      </a:r>
                      <a:r>
                        <a:rPr lang="lt-LT" sz="1200" b="1" kern="100" dirty="0">
                          <a:solidFill>
                            <a:schemeClr val="tx1"/>
                          </a:solidFill>
                          <a:effectLst/>
                          <a:latin typeface="DM Sans" pitchFamily="2" charset="-70"/>
                        </a:rPr>
                        <a:t> tinkamų finansuoti išlaidų</a:t>
                      </a:r>
                      <a:endParaRPr lang="lt-LT" sz="1200" b="1" kern="100" dirty="0">
                        <a:solidFill>
                          <a:schemeClr val="tx1"/>
                        </a:solidFill>
                        <a:effectLst/>
                        <a:latin typeface="DM Sans" pitchFamily="2" charset="-7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3" marR="59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200" b="1" kern="100" dirty="0">
                          <a:solidFill>
                            <a:schemeClr val="tx1"/>
                          </a:solidFill>
                          <a:effectLst/>
                          <a:latin typeface="DM Sans" pitchFamily="2" charset="-70"/>
                        </a:rPr>
                        <a:t>Didžiausia galima finansuojamoji dalis atsižvelgiant į valstybės pagalbos gavėjo statusą</a:t>
                      </a:r>
                      <a:endParaRPr lang="lt-LT" sz="1200" b="1" kern="100" dirty="0">
                        <a:solidFill>
                          <a:schemeClr val="tx1"/>
                        </a:solidFill>
                        <a:effectLst/>
                        <a:latin typeface="DM Sans" pitchFamily="2" charset="-7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3" marR="59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054771"/>
                  </a:ext>
                </a:extLst>
              </a:tr>
              <a:tr h="1138377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200" b="1" kern="100" dirty="0">
                          <a:solidFill>
                            <a:schemeClr val="tx1"/>
                          </a:solidFill>
                          <a:effectLst/>
                          <a:latin typeface="DM Sans" pitchFamily="2" charset="-70"/>
                        </a:rPr>
                        <a:t>Padidinama vidutinėms įmonėms</a:t>
                      </a:r>
                      <a:endParaRPr lang="lt-LT" sz="1200" b="1" kern="100" dirty="0">
                        <a:solidFill>
                          <a:schemeClr val="tx1"/>
                        </a:solidFill>
                        <a:effectLst/>
                        <a:latin typeface="DM Sans" pitchFamily="2" charset="-7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3" marR="59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200" b="1" kern="100" dirty="0">
                          <a:solidFill>
                            <a:schemeClr val="tx1"/>
                          </a:solidFill>
                          <a:effectLst/>
                          <a:latin typeface="DM Sans" pitchFamily="2" charset="-70"/>
                        </a:rPr>
                        <a:t>Padidinama labai mažoms įmonėms ir mažoms įmonėms</a:t>
                      </a:r>
                      <a:endParaRPr lang="lt-LT" sz="1200" b="1" kern="100" dirty="0">
                        <a:solidFill>
                          <a:schemeClr val="tx1"/>
                        </a:solidFill>
                        <a:effectLst/>
                        <a:latin typeface="DM Sans" pitchFamily="2" charset="-7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3" marR="59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200" b="1" kern="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DM Sans" pitchFamily="2" charset="-70"/>
                        </a:rPr>
                        <a:t>Padidinama už veiksmingą bendradarbiavimą</a:t>
                      </a:r>
                      <a:r>
                        <a:rPr lang="lt-LT" sz="1200" b="1" kern="100" dirty="0">
                          <a:solidFill>
                            <a:schemeClr val="tx1"/>
                          </a:solidFill>
                          <a:effectLst/>
                          <a:latin typeface="DM Sans" pitchFamily="2" charset="-70"/>
                        </a:rPr>
                        <a:t>, jei atitinka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DM Sans" pitchFamily="2" charset="-70"/>
                        </a:rPr>
                        <a:t> </a:t>
                      </a:r>
                      <a:r>
                        <a:rPr lang="lt-LT" sz="1200" b="1" kern="100" dirty="0">
                          <a:solidFill>
                            <a:schemeClr val="tx1"/>
                          </a:solidFill>
                          <a:effectLst/>
                          <a:latin typeface="DM Sans" pitchFamily="2" charset="-70"/>
                        </a:rPr>
                        <a:t>BBIR 25 straipsnio 6 dalį</a:t>
                      </a:r>
                      <a:endParaRPr lang="lt-LT" sz="1200" b="1" kern="100" dirty="0">
                        <a:solidFill>
                          <a:schemeClr val="tx1"/>
                        </a:solidFill>
                        <a:effectLst/>
                        <a:latin typeface="DM Sans" pitchFamily="2" charset="-7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3" marR="59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200" b="1" kern="100" dirty="0">
                          <a:solidFill>
                            <a:schemeClr val="tx1"/>
                          </a:solidFill>
                          <a:effectLst/>
                          <a:latin typeface="DM Sans" pitchFamily="2" charset="-70"/>
                        </a:rPr>
                        <a:t>Vidutinė įmonė</a:t>
                      </a:r>
                      <a:endParaRPr lang="lt-LT" sz="1200" b="1" kern="100" dirty="0">
                        <a:solidFill>
                          <a:schemeClr val="tx1"/>
                        </a:solidFill>
                        <a:effectLst/>
                        <a:latin typeface="DM Sans" pitchFamily="2" charset="-7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3" marR="59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200" b="1" kern="100" dirty="0">
                          <a:solidFill>
                            <a:schemeClr val="tx1"/>
                          </a:solidFill>
                          <a:effectLst/>
                          <a:latin typeface="DM Sans" pitchFamily="2" charset="-70"/>
                        </a:rPr>
                        <a:t>Labai maža įmonė ir maža įmonė</a:t>
                      </a:r>
                      <a:endParaRPr lang="lt-LT" sz="1200" b="1" kern="100" dirty="0">
                        <a:solidFill>
                          <a:schemeClr val="tx1"/>
                        </a:solidFill>
                        <a:effectLst/>
                        <a:latin typeface="DM Sans" pitchFamily="2" charset="-7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3" marR="59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293181"/>
                  </a:ext>
                </a:extLst>
              </a:tr>
              <a:tr h="539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200" b="0" kern="100" dirty="0">
                          <a:solidFill>
                            <a:schemeClr val="tx1"/>
                          </a:solidFill>
                          <a:effectLst/>
                          <a:latin typeface="DM Sans" pitchFamily="2" charset="-70"/>
                        </a:rPr>
                        <a:t>1.</a:t>
                      </a:r>
                      <a:endParaRPr lang="lt-LT" sz="1200" b="0" kern="100" dirty="0">
                        <a:solidFill>
                          <a:schemeClr val="tx1"/>
                        </a:solidFill>
                        <a:effectLst/>
                        <a:latin typeface="DM Sans" pitchFamily="2" charset="-7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3" marR="59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200" b="0" kern="100" dirty="0">
                          <a:solidFill>
                            <a:schemeClr val="tx1"/>
                          </a:solidFill>
                          <a:effectLst/>
                          <a:latin typeface="DM Sans" pitchFamily="2" charset="-70"/>
                        </a:rPr>
                        <a:t>Taikomieji moksliniai tyrimai</a:t>
                      </a:r>
                      <a:endParaRPr lang="lt-LT" sz="1200" b="0" kern="100" dirty="0">
                        <a:solidFill>
                          <a:schemeClr val="tx1"/>
                        </a:solidFill>
                        <a:effectLst/>
                        <a:latin typeface="DM Sans" pitchFamily="2" charset="-7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3" marR="59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200" b="0" kern="100">
                          <a:solidFill>
                            <a:schemeClr val="tx1"/>
                          </a:solidFill>
                          <a:effectLst/>
                          <a:latin typeface="DM Sans" pitchFamily="2" charset="-70"/>
                        </a:rPr>
                        <a:t>50 proc.</a:t>
                      </a:r>
                      <a:endParaRPr lang="lt-LT" sz="1200" b="0" kern="100">
                        <a:solidFill>
                          <a:schemeClr val="tx1"/>
                        </a:solidFill>
                        <a:effectLst/>
                        <a:latin typeface="DM Sans" pitchFamily="2" charset="-7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3" marR="59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200" b="0" kern="100">
                          <a:solidFill>
                            <a:schemeClr val="tx1"/>
                          </a:solidFill>
                          <a:effectLst/>
                          <a:latin typeface="DM Sans" pitchFamily="2" charset="-70"/>
                        </a:rPr>
                        <a:t>10 proc.</a:t>
                      </a:r>
                      <a:endParaRPr lang="lt-LT" sz="1200" b="0" kern="100">
                        <a:solidFill>
                          <a:schemeClr val="tx1"/>
                        </a:solidFill>
                        <a:effectLst/>
                        <a:latin typeface="DM Sans" pitchFamily="2" charset="-7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3" marR="59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200" b="0" kern="100" dirty="0">
                          <a:solidFill>
                            <a:schemeClr val="tx1"/>
                          </a:solidFill>
                          <a:effectLst/>
                          <a:latin typeface="DM Sans" pitchFamily="2" charset="-70"/>
                        </a:rPr>
                        <a:t>20 proc.</a:t>
                      </a:r>
                      <a:endParaRPr lang="lt-LT" sz="1200" b="0" kern="100" dirty="0">
                        <a:solidFill>
                          <a:schemeClr val="tx1"/>
                        </a:solidFill>
                        <a:effectLst/>
                        <a:latin typeface="DM Sans" pitchFamily="2" charset="-7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3" marR="59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200" b="0" kern="100" dirty="0">
                          <a:solidFill>
                            <a:schemeClr val="tx1"/>
                          </a:solidFill>
                          <a:effectLst/>
                          <a:latin typeface="DM Sans" pitchFamily="2" charset="-70"/>
                        </a:rPr>
                        <a:t>15 proc.</a:t>
                      </a:r>
                      <a:endParaRPr lang="lt-LT" sz="1200" b="0" kern="100" dirty="0">
                        <a:solidFill>
                          <a:schemeClr val="tx1"/>
                        </a:solidFill>
                        <a:effectLst/>
                        <a:latin typeface="DM Sans" pitchFamily="2" charset="-7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3" marR="59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200" b="0" kern="100" dirty="0">
                          <a:solidFill>
                            <a:schemeClr val="tx1"/>
                          </a:solidFill>
                          <a:effectLst/>
                          <a:latin typeface="DM Sans" pitchFamily="2" charset="-70"/>
                        </a:rPr>
                        <a:t>75 proc.</a:t>
                      </a:r>
                      <a:endParaRPr lang="lt-LT" sz="1200" b="0" kern="100" dirty="0">
                        <a:solidFill>
                          <a:schemeClr val="tx1"/>
                        </a:solidFill>
                        <a:effectLst/>
                        <a:latin typeface="DM Sans" pitchFamily="2" charset="-7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3" marR="59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200" b="0" kern="100" dirty="0">
                          <a:solidFill>
                            <a:schemeClr val="tx1"/>
                          </a:solidFill>
                          <a:effectLst/>
                          <a:latin typeface="DM Sans" pitchFamily="2" charset="-70"/>
                        </a:rPr>
                        <a:t>80 proc.</a:t>
                      </a:r>
                      <a:endParaRPr lang="lt-LT" sz="1200" b="0" kern="100" dirty="0">
                        <a:solidFill>
                          <a:schemeClr val="tx1"/>
                        </a:solidFill>
                        <a:effectLst/>
                        <a:latin typeface="DM Sans" pitchFamily="2" charset="-7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3" marR="59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286557"/>
                  </a:ext>
                </a:extLst>
              </a:tr>
              <a:tr h="356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200" b="0" kern="100">
                          <a:solidFill>
                            <a:schemeClr val="tx1"/>
                          </a:solidFill>
                          <a:effectLst/>
                          <a:latin typeface="DM Sans" pitchFamily="2" charset="-70"/>
                        </a:rPr>
                        <a:t>2.</a:t>
                      </a:r>
                      <a:endParaRPr lang="lt-LT" sz="1200" b="0" kern="100">
                        <a:solidFill>
                          <a:schemeClr val="tx1"/>
                        </a:solidFill>
                        <a:effectLst/>
                        <a:latin typeface="DM Sans" pitchFamily="2" charset="-7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3" marR="59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200" b="0" kern="100" dirty="0">
                          <a:solidFill>
                            <a:schemeClr val="tx1"/>
                          </a:solidFill>
                          <a:effectLst/>
                          <a:latin typeface="DM Sans" pitchFamily="2" charset="-70"/>
                        </a:rPr>
                        <a:t>Eksperimentinė plėtra</a:t>
                      </a:r>
                      <a:endParaRPr lang="lt-LT" sz="1200" b="0" kern="100" dirty="0">
                        <a:solidFill>
                          <a:schemeClr val="tx1"/>
                        </a:solidFill>
                        <a:effectLst/>
                        <a:latin typeface="DM Sans" pitchFamily="2" charset="-7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3" marR="59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200" b="0" kern="100">
                          <a:solidFill>
                            <a:schemeClr val="tx1"/>
                          </a:solidFill>
                          <a:effectLst/>
                          <a:latin typeface="DM Sans" pitchFamily="2" charset="-70"/>
                        </a:rPr>
                        <a:t>25 proc.</a:t>
                      </a:r>
                      <a:endParaRPr lang="lt-LT" sz="1200" b="0" kern="100">
                        <a:solidFill>
                          <a:schemeClr val="tx1"/>
                        </a:solidFill>
                        <a:effectLst/>
                        <a:latin typeface="DM Sans" pitchFamily="2" charset="-7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3" marR="59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200" b="0" kern="100">
                          <a:solidFill>
                            <a:schemeClr val="tx1"/>
                          </a:solidFill>
                          <a:effectLst/>
                          <a:latin typeface="DM Sans" pitchFamily="2" charset="-70"/>
                        </a:rPr>
                        <a:t>10 proc.</a:t>
                      </a:r>
                      <a:endParaRPr lang="lt-LT" sz="1200" b="0" kern="100">
                        <a:solidFill>
                          <a:schemeClr val="tx1"/>
                        </a:solidFill>
                        <a:effectLst/>
                        <a:latin typeface="DM Sans" pitchFamily="2" charset="-7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3" marR="59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200" b="0" kern="100">
                          <a:solidFill>
                            <a:schemeClr val="tx1"/>
                          </a:solidFill>
                          <a:effectLst/>
                          <a:latin typeface="DM Sans" pitchFamily="2" charset="-70"/>
                        </a:rPr>
                        <a:t>20 proc.</a:t>
                      </a:r>
                      <a:endParaRPr lang="lt-LT" sz="1200" b="0" kern="100">
                        <a:solidFill>
                          <a:schemeClr val="tx1"/>
                        </a:solidFill>
                        <a:effectLst/>
                        <a:latin typeface="DM Sans" pitchFamily="2" charset="-7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3" marR="59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200" b="0" kern="100" dirty="0">
                          <a:solidFill>
                            <a:schemeClr val="tx1"/>
                          </a:solidFill>
                          <a:effectLst/>
                          <a:latin typeface="DM Sans" pitchFamily="2" charset="-70"/>
                        </a:rPr>
                        <a:t>15 proc.</a:t>
                      </a:r>
                      <a:endParaRPr lang="lt-LT" sz="1200" b="0" kern="100" dirty="0">
                        <a:solidFill>
                          <a:schemeClr val="tx1"/>
                        </a:solidFill>
                        <a:effectLst/>
                        <a:latin typeface="DM Sans" pitchFamily="2" charset="-7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3" marR="59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200" b="0" kern="100" dirty="0">
                          <a:solidFill>
                            <a:schemeClr val="tx1"/>
                          </a:solidFill>
                          <a:effectLst/>
                          <a:latin typeface="DM Sans" pitchFamily="2" charset="-70"/>
                        </a:rPr>
                        <a:t>50 proc.</a:t>
                      </a:r>
                      <a:endParaRPr lang="lt-LT" sz="1200" b="0" kern="100" dirty="0">
                        <a:solidFill>
                          <a:schemeClr val="tx1"/>
                        </a:solidFill>
                        <a:effectLst/>
                        <a:latin typeface="DM Sans" pitchFamily="2" charset="-7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3" marR="59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t-LT" sz="1200" b="0" kern="100" dirty="0">
                          <a:solidFill>
                            <a:schemeClr val="tx1"/>
                          </a:solidFill>
                          <a:effectLst/>
                          <a:latin typeface="DM Sans" pitchFamily="2" charset="-70"/>
                        </a:rPr>
                        <a:t>60 proc.</a:t>
                      </a:r>
                      <a:endParaRPr lang="lt-LT" sz="1200" b="0" kern="100" dirty="0">
                        <a:solidFill>
                          <a:schemeClr val="tx1"/>
                        </a:solidFill>
                        <a:effectLst/>
                        <a:latin typeface="DM Sans" pitchFamily="2" charset="-7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3" marR="596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90924"/>
                  </a:ext>
                </a:extLst>
              </a:tr>
            </a:tbl>
          </a:graphicData>
        </a:graphic>
      </p:graphicFrame>
      <p:sp>
        <p:nvSpPr>
          <p:cNvPr id="5" name="Arrow: Down 4">
            <a:extLst>
              <a:ext uri="{FF2B5EF4-FFF2-40B4-BE49-F238E27FC236}">
                <a16:creationId xmlns:a16="http://schemas.microsoft.com/office/drawing/2014/main" id="{7D0B1BA4-DBFC-B24B-1E07-C434530538EF}"/>
              </a:ext>
            </a:extLst>
          </p:cNvPr>
          <p:cNvSpPr/>
          <p:nvPr/>
        </p:nvSpPr>
        <p:spPr>
          <a:xfrm>
            <a:off x="7927941" y="5800427"/>
            <a:ext cx="1602557" cy="67387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1394070"/>
      </p:ext>
    </p:extLst>
  </p:cSld>
  <p:clrMapOvr>
    <a:masterClrMapping/>
  </p:clrMapOvr>
</p:sld>
</file>

<file path=ppt/theme/theme1.xml><?xml version="1.0" encoding="utf-8"?>
<a:theme xmlns:a="http://schemas.openxmlformats.org/drawingml/2006/main" name="Baltas">
  <a:themeElements>
    <a:clrScheme name="Custom 5">
      <a:dk1>
        <a:srgbClr val="0A1E26"/>
      </a:dk1>
      <a:lt1>
        <a:srgbClr val="FFFFFF"/>
      </a:lt1>
      <a:dk2>
        <a:srgbClr val="01343B"/>
      </a:dk2>
      <a:lt2>
        <a:srgbClr val="E7E6E6"/>
      </a:lt2>
      <a:accent1>
        <a:srgbClr val="092D67"/>
      </a:accent1>
      <a:accent2>
        <a:srgbClr val="F0B016"/>
      </a:accent2>
      <a:accent3>
        <a:srgbClr val="4249DF"/>
      </a:accent3>
      <a:accent4>
        <a:srgbClr val="F25901"/>
      </a:accent4>
      <a:accent5>
        <a:srgbClr val="C5DEFF"/>
      </a:accent5>
      <a:accent6>
        <a:srgbClr val="BEBFBE"/>
      </a:accent6>
      <a:hlink>
        <a:srgbClr val="01333B"/>
      </a:hlink>
      <a:folHlink>
        <a:srgbClr val="01333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CA117F497E3D419E774FDF9F1CDC63" ma:contentTypeVersion="13" ma:contentTypeDescription="Loo uus dokument" ma:contentTypeScope="" ma:versionID="a86f2cab321af8071e3134fd60001d91">
  <xsd:schema xmlns:xsd="http://www.w3.org/2001/XMLSchema" xmlns:xs="http://www.w3.org/2001/XMLSchema" xmlns:p="http://schemas.microsoft.com/office/2006/metadata/properties" xmlns:ns3="dcde8227-80a3-4b03-a3a8-b41e8091f289" xmlns:ns4="3b88fb86-4b02-47b7-a458-9600e072c17f" targetNamespace="http://schemas.microsoft.com/office/2006/metadata/properties" ma:root="true" ma:fieldsID="3a452bd9588c6af76c7c01cd3dd8ce49" ns3:_="" ns4:_="">
    <xsd:import namespace="dcde8227-80a3-4b03-a3a8-b41e8091f289"/>
    <xsd:import namespace="3b88fb86-4b02-47b7-a458-9600e072c1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de8227-80a3-4b03-a3a8-b41e8091f2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8fb86-4b02-47b7-a458-9600e072c17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Vihjeräsi jagami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C65DB8-9424-481C-B684-ABCFB492830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74A226F-B264-4FBE-A831-F6935852D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de8227-80a3-4b03-a3a8-b41e8091f289"/>
    <ds:schemaRef ds:uri="3b88fb86-4b02-47b7-a458-9600e072c1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091383-DBC4-43CD-A617-0C35E2BEE3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21657</TotalTime>
  <Words>1605</Words>
  <Application>Microsoft Office PowerPoint</Application>
  <PresentationFormat>Widescreen</PresentationFormat>
  <Paragraphs>255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ＭＳ Ｐゴシック</vt:lpstr>
      <vt:lpstr>Arial</vt:lpstr>
      <vt:lpstr>Calibri</vt:lpstr>
      <vt:lpstr>Calibri Light</vt:lpstr>
      <vt:lpstr>DM Sans</vt:lpstr>
      <vt:lpstr>DM Serif Display</vt:lpstr>
      <vt:lpstr>Times New Roman</vt:lpstr>
      <vt:lpstr>Verdana</vt:lpstr>
      <vt:lpstr>Wingdings</vt:lpstr>
      <vt:lpstr>Baltas</vt:lpstr>
      <vt:lpstr>Diagrama</vt:lpstr>
      <vt:lpstr>Chart</vt:lpstr>
      <vt:lpstr> “STIPRINTI INOVACIJŲ EKOSISTEMAS MOKSLO CENTRUOSE“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Eerik Kohv</dc:creator>
  <cp:lastModifiedBy>Gitana Cieminienė</cp:lastModifiedBy>
  <cp:revision>326</cp:revision>
  <cp:lastPrinted>2022-03-28T13:08:07Z</cp:lastPrinted>
  <dcterms:modified xsi:type="dcterms:W3CDTF">2025-11-24T18:36:14Z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0x0101000CCA117F497E3D419E774FDF9F1CDC63</vt:lpwstr>
  </property>
</Properties>
</file>